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91" r:id="rId2"/>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DEEBF7"/>
    <a:srgbClr val="FFFFCC"/>
    <a:srgbClr val="F2B800"/>
    <a:srgbClr val="FFC5E2"/>
    <a:srgbClr val="FFFFE1"/>
    <a:srgbClr val="0000FF"/>
    <a:srgbClr val="D9D9FF"/>
    <a:srgbClr val="FEF6D2"/>
    <a:srgbClr val="75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15" autoAdjust="0"/>
    <p:restoredTop sz="94516" autoAdjust="0"/>
  </p:normalViewPr>
  <p:slideViewPr>
    <p:cSldViewPr snapToGrid="0">
      <p:cViewPr varScale="1">
        <p:scale>
          <a:sx n="106" d="100"/>
          <a:sy n="106" d="100"/>
        </p:scale>
        <p:origin x="224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3078428" cy="513508"/>
          </a:xfrm>
          <a:prstGeom prst="rect">
            <a:avLst/>
          </a:prstGeom>
        </p:spPr>
        <p:txBody>
          <a:bodyPr vert="horz" lIns="95489" tIns="47745" rIns="95489" bIns="47745"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992" y="2"/>
            <a:ext cx="3078428" cy="513508"/>
          </a:xfrm>
          <a:prstGeom prst="rect">
            <a:avLst/>
          </a:prstGeom>
        </p:spPr>
        <p:txBody>
          <a:bodyPr vert="horz" lIns="95489" tIns="47745" rIns="95489" bIns="47745" rtlCol="0"/>
          <a:lstStyle>
            <a:lvl1pPr algn="r">
              <a:defRPr sz="1300"/>
            </a:lvl1pPr>
          </a:lstStyle>
          <a:p>
            <a:fld id="{5F2B7209-7CDD-47E0-9A06-82BFEEA74206}" type="datetimeFigureOut">
              <a:rPr kumimoji="1" lang="ja-JP" altLang="en-US" smtClean="0"/>
              <a:t>2025/7/15</a:t>
            </a:fld>
            <a:endParaRPr kumimoji="1" lang="ja-JP" altLang="en-US"/>
          </a:p>
        </p:txBody>
      </p:sp>
      <p:sp>
        <p:nvSpPr>
          <p:cNvPr id="4" name="スライド イメージ プレースホルダー 3"/>
          <p:cNvSpPr>
            <a:spLocks noGrp="1" noRot="1" noChangeAspect="1"/>
          </p:cNvSpPr>
          <p:nvPr>
            <p:ph type="sldImg" idx="2"/>
          </p:nvPr>
        </p:nvSpPr>
        <p:spPr>
          <a:xfrm>
            <a:off x="1249363" y="1279525"/>
            <a:ext cx="4605337" cy="3452813"/>
          </a:xfrm>
          <a:prstGeom prst="rect">
            <a:avLst/>
          </a:prstGeom>
          <a:noFill/>
          <a:ln w="12700">
            <a:solidFill>
              <a:prstClr val="black"/>
            </a:solidFill>
          </a:ln>
        </p:spPr>
        <p:txBody>
          <a:bodyPr vert="horz" lIns="95489" tIns="47745" rIns="95489" bIns="47745" rtlCol="0" anchor="ctr"/>
          <a:lstStyle/>
          <a:p>
            <a:endParaRPr lang="ja-JP" altLang="en-US"/>
          </a:p>
        </p:txBody>
      </p:sp>
      <p:sp>
        <p:nvSpPr>
          <p:cNvPr id="5" name="ノート プレースホルダー 4"/>
          <p:cNvSpPr>
            <a:spLocks noGrp="1"/>
          </p:cNvSpPr>
          <p:nvPr>
            <p:ph type="body" sz="quarter" idx="3"/>
          </p:nvPr>
        </p:nvSpPr>
        <p:spPr>
          <a:xfrm>
            <a:off x="710407" y="4925409"/>
            <a:ext cx="5683250" cy="4029879"/>
          </a:xfrm>
          <a:prstGeom prst="rect">
            <a:avLst/>
          </a:prstGeom>
        </p:spPr>
        <p:txBody>
          <a:bodyPr vert="horz" lIns="95489" tIns="47745" rIns="95489" bIns="477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107"/>
            <a:ext cx="3078428" cy="513507"/>
          </a:xfrm>
          <a:prstGeom prst="rect">
            <a:avLst/>
          </a:prstGeom>
        </p:spPr>
        <p:txBody>
          <a:bodyPr vert="horz" lIns="95489" tIns="47745" rIns="95489" bIns="47745"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992" y="9721107"/>
            <a:ext cx="3078428" cy="513507"/>
          </a:xfrm>
          <a:prstGeom prst="rect">
            <a:avLst/>
          </a:prstGeom>
        </p:spPr>
        <p:txBody>
          <a:bodyPr vert="horz" lIns="95489" tIns="47745" rIns="95489" bIns="47745" rtlCol="0" anchor="b"/>
          <a:lstStyle>
            <a:lvl1pPr algn="r">
              <a:defRPr sz="1300"/>
            </a:lvl1pPr>
          </a:lstStyle>
          <a:p>
            <a:fld id="{842D7396-7A1D-4074-A3D1-759B6A8A4518}" type="slidenum">
              <a:rPr kumimoji="1" lang="ja-JP" altLang="en-US" smtClean="0"/>
              <a:t>‹#›</a:t>
            </a:fld>
            <a:endParaRPr kumimoji="1" lang="ja-JP" altLang="en-US"/>
          </a:p>
        </p:txBody>
      </p:sp>
    </p:spTree>
    <p:extLst>
      <p:ext uri="{BB962C8B-B14F-4D97-AF65-F5344CB8AC3E}">
        <p14:creationId xmlns:p14="http://schemas.microsoft.com/office/powerpoint/2010/main" val="20113760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42D7396-7A1D-4074-A3D1-759B6A8A4518}" type="slidenum">
              <a:rPr kumimoji="1" lang="ja-JP" altLang="en-US" smtClean="0"/>
              <a:t>1</a:t>
            </a:fld>
            <a:endParaRPr kumimoji="1" lang="ja-JP" altLang="en-US"/>
          </a:p>
        </p:txBody>
      </p:sp>
    </p:spTree>
    <p:extLst>
      <p:ext uri="{BB962C8B-B14F-4D97-AF65-F5344CB8AC3E}">
        <p14:creationId xmlns:p14="http://schemas.microsoft.com/office/powerpoint/2010/main" val="425545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4C49604-DBA6-484D-B0D4-23A5809551DA}" type="datetime1">
              <a:rPr kumimoji="1" lang="ja-JP" altLang="en-US" smtClean="0"/>
              <a:t>2025/7/15</a:t>
            </a:fld>
            <a:endParaRPr kumimoji="1" lang="ja-JP" altLang="en-US"/>
          </a:p>
        </p:txBody>
      </p:sp>
      <p:sp>
        <p:nvSpPr>
          <p:cNvPr id="5" name="Footer Placeholder 4"/>
          <p:cNvSpPr>
            <a:spLocks noGrp="1"/>
          </p:cNvSpPr>
          <p:nvPr>
            <p:ph type="ftr" sz="quarter" idx="11"/>
          </p:nvPr>
        </p:nvSpPr>
        <p:spPr/>
        <p:txBody>
          <a:bodyPr/>
          <a:lstStyle/>
          <a:p>
            <a:r>
              <a:rPr kumimoji="1" lang="ja-JP" altLang="en-US"/>
              <a:t>大分県立大分西高等学校 事務室</a:t>
            </a:r>
          </a:p>
        </p:txBody>
      </p:sp>
      <p:sp>
        <p:nvSpPr>
          <p:cNvPr id="6" name="Slide Number Placeholder 5"/>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3349362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EA1466-4E8E-4348-B339-32196E8720E9}" type="datetime1">
              <a:rPr kumimoji="1" lang="ja-JP" altLang="en-US" smtClean="0"/>
              <a:t>2025/7/15</a:t>
            </a:fld>
            <a:endParaRPr kumimoji="1" lang="ja-JP" altLang="en-US"/>
          </a:p>
        </p:txBody>
      </p:sp>
      <p:sp>
        <p:nvSpPr>
          <p:cNvPr id="5" name="Footer Placeholder 4"/>
          <p:cNvSpPr>
            <a:spLocks noGrp="1"/>
          </p:cNvSpPr>
          <p:nvPr>
            <p:ph type="ftr" sz="quarter" idx="11"/>
          </p:nvPr>
        </p:nvSpPr>
        <p:spPr/>
        <p:txBody>
          <a:bodyPr/>
          <a:lstStyle/>
          <a:p>
            <a:r>
              <a:rPr kumimoji="1" lang="ja-JP" altLang="en-US"/>
              <a:t>大分県立大分西高等学校 事務室</a:t>
            </a:r>
          </a:p>
        </p:txBody>
      </p:sp>
      <p:sp>
        <p:nvSpPr>
          <p:cNvPr id="6" name="Slide Number Placeholder 5"/>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4005317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4825F6-BE71-40B5-8842-755C83CFFB2C}" type="datetime1">
              <a:rPr kumimoji="1" lang="ja-JP" altLang="en-US" smtClean="0"/>
              <a:t>2025/7/15</a:t>
            </a:fld>
            <a:endParaRPr kumimoji="1" lang="ja-JP" altLang="en-US"/>
          </a:p>
        </p:txBody>
      </p:sp>
      <p:sp>
        <p:nvSpPr>
          <p:cNvPr id="5" name="Footer Placeholder 4"/>
          <p:cNvSpPr>
            <a:spLocks noGrp="1"/>
          </p:cNvSpPr>
          <p:nvPr>
            <p:ph type="ftr" sz="quarter" idx="11"/>
          </p:nvPr>
        </p:nvSpPr>
        <p:spPr/>
        <p:txBody>
          <a:bodyPr/>
          <a:lstStyle/>
          <a:p>
            <a:r>
              <a:rPr kumimoji="1" lang="ja-JP" altLang="en-US"/>
              <a:t>大分県立大分西高等学校 事務室</a:t>
            </a:r>
          </a:p>
        </p:txBody>
      </p:sp>
      <p:sp>
        <p:nvSpPr>
          <p:cNvPr id="6" name="Slide Number Placeholder 5"/>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2227226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7B0FDF0-F842-46DB-A87D-2AAD5BA0FE21}" type="datetime1">
              <a:rPr kumimoji="1" lang="ja-JP" altLang="en-US" smtClean="0"/>
              <a:t>2025/7/15</a:t>
            </a:fld>
            <a:endParaRPr kumimoji="1" lang="ja-JP" altLang="en-US"/>
          </a:p>
        </p:txBody>
      </p:sp>
      <p:sp>
        <p:nvSpPr>
          <p:cNvPr id="5" name="Footer Placeholder 4"/>
          <p:cNvSpPr>
            <a:spLocks noGrp="1"/>
          </p:cNvSpPr>
          <p:nvPr>
            <p:ph type="ftr" sz="quarter" idx="11"/>
          </p:nvPr>
        </p:nvSpPr>
        <p:spPr/>
        <p:txBody>
          <a:bodyPr/>
          <a:lstStyle/>
          <a:p>
            <a:r>
              <a:rPr kumimoji="1" lang="ja-JP" altLang="en-US"/>
              <a:t>大分県立大分西高等学校 事務室</a:t>
            </a:r>
          </a:p>
        </p:txBody>
      </p:sp>
      <p:sp>
        <p:nvSpPr>
          <p:cNvPr id="6" name="Slide Number Placeholder 5"/>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710812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2E7C333-845D-4A04-97A1-D19200D64693}" type="datetime1">
              <a:rPr kumimoji="1" lang="ja-JP" altLang="en-US" smtClean="0"/>
              <a:t>2025/7/15</a:t>
            </a:fld>
            <a:endParaRPr kumimoji="1" lang="ja-JP" altLang="en-US"/>
          </a:p>
        </p:txBody>
      </p:sp>
      <p:sp>
        <p:nvSpPr>
          <p:cNvPr id="5" name="Footer Placeholder 4"/>
          <p:cNvSpPr>
            <a:spLocks noGrp="1"/>
          </p:cNvSpPr>
          <p:nvPr>
            <p:ph type="ftr" sz="quarter" idx="11"/>
          </p:nvPr>
        </p:nvSpPr>
        <p:spPr/>
        <p:txBody>
          <a:bodyPr/>
          <a:lstStyle/>
          <a:p>
            <a:r>
              <a:rPr kumimoji="1" lang="ja-JP" altLang="en-US"/>
              <a:t>大分県立大分西高等学校 事務室</a:t>
            </a:r>
          </a:p>
        </p:txBody>
      </p:sp>
      <p:sp>
        <p:nvSpPr>
          <p:cNvPr id="6" name="Slide Number Placeholder 5"/>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2128080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A65882E-BA49-4DC6-BFBA-B825A3DDAF40}" type="datetime1">
              <a:rPr kumimoji="1" lang="ja-JP" altLang="en-US" smtClean="0"/>
              <a:t>2025/7/15</a:t>
            </a:fld>
            <a:endParaRPr kumimoji="1" lang="ja-JP" altLang="en-US"/>
          </a:p>
        </p:txBody>
      </p:sp>
      <p:sp>
        <p:nvSpPr>
          <p:cNvPr id="6" name="Footer Placeholder 5"/>
          <p:cNvSpPr>
            <a:spLocks noGrp="1"/>
          </p:cNvSpPr>
          <p:nvPr>
            <p:ph type="ftr" sz="quarter" idx="11"/>
          </p:nvPr>
        </p:nvSpPr>
        <p:spPr/>
        <p:txBody>
          <a:bodyPr/>
          <a:lstStyle/>
          <a:p>
            <a:r>
              <a:rPr kumimoji="1" lang="ja-JP" altLang="en-US"/>
              <a:t>大分県立大分西高等学校 事務室</a:t>
            </a:r>
          </a:p>
        </p:txBody>
      </p:sp>
      <p:sp>
        <p:nvSpPr>
          <p:cNvPr id="7" name="Slide Number Placeholder 6"/>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1240929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85754F3-7770-48A7-9F9F-D7B17E498FFF}" type="datetime1">
              <a:rPr kumimoji="1" lang="ja-JP" altLang="en-US" smtClean="0"/>
              <a:t>2025/7/15</a:t>
            </a:fld>
            <a:endParaRPr kumimoji="1" lang="ja-JP" altLang="en-US"/>
          </a:p>
        </p:txBody>
      </p:sp>
      <p:sp>
        <p:nvSpPr>
          <p:cNvPr id="8" name="Footer Placeholder 7"/>
          <p:cNvSpPr>
            <a:spLocks noGrp="1"/>
          </p:cNvSpPr>
          <p:nvPr>
            <p:ph type="ftr" sz="quarter" idx="11"/>
          </p:nvPr>
        </p:nvSpPr>
        <p:spPr/>
        <p:txBody>
          <a:bodyPr/>
          <a:lstStyle/>
          <a:p>
            <a:r>
              <a:rPr kumimoji="1" lang="ja-JP" altLang="en-US"/>
              <a:t>大分県立大分西高等学校 事務室</a:t>
            </a:r>
          </a:p>
        </p:txBody>
      </p:sp>
      <p:sp>
        <p:nvSpPr>
          <p:cNvPr id="9" name="Slide Number Placeholder 8"/>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4204885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3F6E5E4-28F4-497F-A8AD-8ECAD9C3B5D8}" type="datetime1">
              <a:rPr kumimoji="1" lang="ja-JP" altLang="en-US" smtClean="0"/>
              <a:t>2025/7/15</a:t>
            </a:fld>
            <a:endParaRPr kumimoji="1" lang="ja-JP" altLang="en-US"/>
          </a:p>
        </p:txBody>
      </p:sp>
      <p:sp>
        <p:nvSpPr>
          <p:cNvPr id="4" name="Footer Placeholder 3"/>
          <p:cNvSpPr>
            <a:spLocks noGrp="1"/>
          </p:cNvSpPr>
          <p:nvPr>
            <p:ph type="ftr" sz="quarter" idx="11"/>
          </p:nvPr>
        </p:nvSpPr>
        <p:spPr/>
        <p:txBody>
          <a:bodyPr/>
          <a:lstStyle/>
          <a:p>
            <a:r>
              <a:rPr kumimoji="1" lang="ja-JP" altLang="en-US"/>
              <a:t>大分県立大分西高等学校 事務室</a:t>
            </a:r>
          </a:p>
        </p:txBody>
      </p:sp>
      <p:sp>
        <p:nvSpPr>
          <p:cNvPr id="5" name="Slide Number Placeholder 4"/>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183893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847CA7-9D53-417E-9900-B6B3BF0248A4}" type="datetime1">
              <a:rPr kumimoji="1" lang="ja-JP" altLang="en-US" smtClean="0"/>
              <a:t>2025/7/15</a:t>
            </a:fld>
            <a:endParaRPr kumimoji="1" lang="ja-JP" altLang="en-US"/>
          </a:p>
        </p:txBody>
      </p:sp>
      <p:sp>
        <p:nvSpPr>
          <p:cNvPr id="3" name="Footer Placeholder 2"/>
          <p:cNvSpPr>
            <a:spLocks noGrp="1"/>
          </p:cNvSpPr>
          <p:nvPr>
            <p:ph type="ftr" sz="quarter" idx="11"/>
          </p:nvPr>
        </p:nvSpPr>
        <p:spPr/>
        <p:txBody>
          <a:bodyPr/>
          <a:lstStyle/>
          <a:p>
            <a:r>
              <a:rPr kumimoji="1" lang="ja-JP" altLang="en-US"/>
              <a:t>大分県立大分西高等学校 事務室</a:t>
            </a:r>
          </a:p>
        </p:txBody>
      </p:sp>
      <p:sp>
        <p:nvSpPr>
          <p:cNvPr id="4" name="Slide Number Placeholder 3"/>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1374141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8A49E6-CB09-4E40-8A5E-F4C8A9815A80}" type="datetime1">
              <a:rPr kumimoji="1" lang="ja-JP" altLang="en-US" smtClean="0"/>
              <a:t>2025/7/15</a:t>
            </a:fld>
            <a:endParaRPr kumimoji="1" lang="ja-JP" altLang="en-US"/>
          </a:p>
        </p:txBody>
      </p:sp>
      <p:sp>
        <p:nvSpPr>
          <p:cNvPr id="6" name="Footer Placeholder 5"/>
          <p:cNvSpPr>
            <a:spLocks noGrp="1"/>
          </p:cNvSpPr>
          <p:nvPr>
            <p:ph type="ftr" sz="quarter" idx="11"/>
          </p:nvPr>
        </p:nvSpPr>
        <p:spPr/>
        <p:txBody>
          <a:bodyPr/>
          <a:lstStyle/>
          <a:p>
            <a:r>
              <a:rPr kumimoji="1" lang="ja-JP" altLang="en-US"/>
              <a:t>大分県立大分西高等学校 事務室</a:t>
            </a:r>
          </a:p>
        </p:txBody>
      </p:sp>
      <p:sp>
        <p:nvSpPr>
          <p:cNvPr id="7" name="Slide Number Placeholder 6"/>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2824255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4D3D18E-F49A-460B-91AB-EE80854FA487}" type="datetime1">
              <a:rPr kumimoji="1" lang="ja-JP" altLang="en-US" smtClean="0"/>
              <a:t>2025/7/15</a:t>
            </a:fld>
            <a:endParaRPr kumimoji="1" lang="ja-JP" altLang="en-US"/>
          </a:p>
        </p:txBody>
      </p:sp>
      <p:sp>
        <p:nvSpPr>
          <p:cNvPr id="6" name="Footer Placeholder 5"/>
          <p:cNvSpPr>
            <a:spLocks noGrp="1"/>
          </p:cNvSpPr>
          <p:nvPr>
            <p:ph type="ftr" sz="quarter" idx="11"/>
          </p:nvPr>
        </p:nvSpPr>
        <p:spPr/>
        <p:txBody>
          <a:bodyPr/>
          <a:lstStyle/>
          <a:p>
            <a:r>
              <a:rPr kumimoji="1" lang="ja-JP" altLang="en-US"/>
              <a:t>大分県立大分西高等学校 事務室</a:t>
            </a:r>
          </a:p>
        </p:txBody>
      </p:sp>
      <p:sp>
        <p:nvSpPr>
          <p:cNvPr id="7" name="Slide Number Placeholder 6"/>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954583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C819D6-7829-401C-88D4-8EB380F275F4}" type="datetime1">
              <a:rPr kumimoji="1" lang="ja-JP" altLang="en-US" smtClean="0"/>
              <a:t>2025/7/15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大分県立大分西高等学校 事務室</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92133028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tzk.graffer.jp/pref-oita/smart-apply/apply-procedure-alias/syoumeisyotoukofu-turusaki"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10275" y="374655"/>
            <a:ext cx="9591608" cy="0"/>
          </a:xfrm>
          <a:prstGeom prst="line">
            <a:avLst/>
          </a:prstGeom>
          <a:ln w="381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820" y="13339"/>
            <a:ext cx="9144000" cy="376385"/>
          </a:xfrm>
          <a:prstGeom prst="rect">
            <a:avLst/>
          </a:prstGeom>
          <a:noFill/>
        </p:spPr>
        <p:txBody>
          <a:bodyPr wrap="square" rtlCol="0">
            <a:spAutoFit/>
          </a:bodyPr>
          <a:lstStyle/>
          <a:p>
            <a:pPr algn="ctr"/>
            <a:r>
              <a:rPr kumimoji="1" lang="ja-JP" altLang="en-US" sz="1846" b="1" dirty="0"/>
              <a:t>電子申請システムによる申請方法</a:t>
            </a:r>
          </a:p>
        </p:txBody>
      </p:sp>
      <p:grpSp>
        <p:nvGrpSpPr>
          <p:cNvPr id="7" name="グループ化 6"/>
          <p:cNvGrpSpPr/>
          <p:nvPr/>
        </p:nvGrpSpPr>
        <p:grpSpPr>
          <a:xfrm>
            <a:off x="135858" y="572370"/>
            <a:ext cx="6782648" cy="749209"/>
            <a:chOff x="317817" y="724853"/>
            <a:chExt cx="3227786" cy="1228583"/>
          </a:xfrm>
        </p:grpSpPr>
        <p:sp>
          <p:nvSpPr>
            <p:cNvPr id="24" name="正方形/長方形 23"/>
            <p:cNvSpPr/>
            <p:nvPr/>
          </p:nvSpPr>
          <p:spPr>
            <a:xfrm>
              <a:off x="331771" y="1098263"/>
              <a:ext cx="3187378" cy="855173"/>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en-US" altLang="ja-JP" sz="1015" dirty="0">
                  <a:solidFill>
                    <a:schemeClr val="tx1"/>
                  </a:solidFill>
                  <a:latin typeface="Yu Gothic UI Semibold" panose="020B0700000000000000" pitchFamily="50" charset="-128"/>
                  <a:ea typeface="Yu Gothic UI Semibold" panose="020B0700000000000000" pitchFamily="50" charset="-128"/>
                  <a:hlinkClick r:id="rId3"/>
                </a:rPr>
                <a:t>https://ttzk.graffer.jp/pref-oita/smart-apply/apply-procedure-alias/syoumeisyotoukofu-turusaki</a:t>
              </a:r>
              <a:endParaRPr kumimoji="1" lang="en-US" altLang="ja-JP" sz="1015" b="1" dirty="0">
                <a:solidFill>
                  <a:schemeClr val="tx1"/>
                </a:solidFill>
                <a:latin typeface="Yu Gothic UI Semibold" panose="020B0700000000000000" pitchFamily="50" charset="-128"/>
                <a:ea typeface="Yu Gothic UI Semibold" panose="020B0700000000000000" pitchFamily="50" charset="-128"/>
              </a:endParaRPr>
            </a:p>
          </p:txBody>
        </p:sp>
        <p:sp>
          <p:nvSpPr>
            <p:cNvPr id="21" name="正方形/長方形 20"/>
            <p:cNvSpPr/>
            <p:nvPr/>
          </p:nvSpPr>
          <p:spPr>
            <a:xfrm>
              <a:off x="317817" y="724853"/>
              <a:ext cx="3227786" cy="49043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15" b="1" dirty="0">
                  <a:latin typeface="游ゴシック" panose="020B0400000000000000" pitchFamily="50" charset="-128"/>
                </a:rPr>
                <a:t>①  二次元コードを読み取るか、</a:t>
              </a:r>
              <a:r>
                <a:rPr lang="en-US" altLang="ja-JP" sz="1015" b="1" dirty="0">
                  <a:latin typeface="游ゴシック" panose="020B0400000000000000" pitchFamily="50" charset="-128"/>
                </a:rPr>
                <a:t>URL</a:t>
              </a:r>
              <a:r>
                <a:rPr lang="ja-JP" altLang="en-US" sz="1015" b="1" dirty="0">
                  <a:latin typeface="游ゴシック" panose="020B0400000000000000" pitchFamily="50" charset="-128"/>
                </a:rPr>
                <a:t>にアクセスしてください。</a:t>
              </a:r>
              <a:endParaRPr lang="ja-JP" altLang="en-US" sz="1108" dirty="0">
                <a:latin typeface="游ゴシック" panose="020B0400000000000000" pitchFamily="50" charset="-128"/>
              </a:endParaRPr>
            </a:p>
          </p:txBody>
        </p:sp>
      </p:grpSp>
      <p:grpSp>
        <p:nvGrpSpPr>
          <p:cNvPr id="3" name="グループ化 2">
            <a:extLst>
              <a:ext uri="{FF2B5EF4-FFF2-40B4-BE49-F238E27FC236}">
                <a16:creationId xmlns:a16="http://schemas.microsoft.com/office/drawing/2014/main" id="{AEAED972-EDF0-4EB5-BFB8-2F30B011C2F0}"/>
              </a:ext>
            </a:extLst>
          </p:cNvPr>
          <p:cNvGrpSpPr/>
          <p:nvPr/>
        </p:nvGrpSpPr>
        <p:grpSpPr>
          <a:xfrm>
            <a:off x="135858" y="1429985"/>
            <a:ext cx="8929670" cy="2367866"/>
            <a:chOff x="128583" y="1392888"/>
            <a:chExt cx="8929670" cy="2367866"/>
          </a:xfrm>
        </p:grpSpPr>
        <p:sp>
          <p:nvSpPr>
            <p:cNvPr id="10" name="正方形/長方形 9"/>
            <p:cNvSpPr/>
            <p:nvPr/>
          </p:nvSpPr>
          <p:spPr>
            <a:xfrm>
              <a:off x="156648" y="1536002"/>
              <a:ext cx="8855848" cy="2224752"/>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en-US" altLang="ja-JP" sz="738" dirty="0">
                  <a:solidFill>
                    <a:schemeClr val="tx1"/>
                  </a:solidFill>
                  <a:latin typeface="Yu Gothic UI Semibold" panose="020B0700000000000000" pitchFamily="50" charset="-128"/>
                  <a:ea typeface="Yu Gothic UI Semibold" panose="020B0700000000000000" pitchFamily="50" charset="-128"/>
                </a:rPr>
                <a:t> </a:t>
              </a: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（１）  利用規約を確認後、</a:t>
              </a:r>
              <a:r>
                <a:rPr kumimoji="1" lang="ja-JP" altLang="en-US" sz="1015" b="1" dirty="0">
                  <a:solidFill>
                    <a:srgbClr val="FF0000"/>
                  </a:solidFill>
                  <a:latin typeface="Yu Gothic UI Semibold" panose="020B0700000000000000" pitchFamily="50" charset="-128"/>
                  <a:ea typeface="Yu Gothic UI Semibold" panose="020B0700000000000000" pitchFamily="50" charset="-128"/>
                </a:rPr>
                <a:t>「利用規約に同意する」 </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にチェックして、</a:t>
              </a:r>
              <a:r>
                <a:rPr kumimoji="1" lang="ja-JP" altLang="en-US" sz="1015" b="1" dirty="0">
                  <a:solidFill>
                    <a:srgbClr val="FF0000"/>
                  </a:solidFill>
                  <a:latin typeface="Yu Gothic UI Semibold" panose="020B0700000000000000" pitchFamily="50" charset="-128"/>
                  <a:ea typeface="Yu Gothic UI Semibold" panose="020B0700000000000000" pitchFamily="50" charset="-128"/>
                </a:rPr>
                <a:t>「申請に進む」 </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を押してください。</a:t>
              </a: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（２）	申請フォームに沿って正しく情報を入力し、必要項目の入力が終わったら送信してください。</a:t>
              </a: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（３）	申請完了後、申請受付メールが自動送信されます。学校で内容を確認した後に証明書の発行手続きを行いますのでお待ちください。</a:t>
              </a: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400" dirty="0">
                  <a:solidFill>
                    <a:schemeClr val="tx1"/>
                  </a:solidFill>
                  <a:latin typeface="Yu Gothic UI Semibold" panose="020B0700000000000000" pitchFamily="50" charset="-128"/>
                  <a:ea typeface="Yu Gothic UI Semibold" panose="020B0700000000000000" pitchFamily="50" charset="-128"/>
                </a:rPr>
                <a:t>　　　 　</a:t>
              </a:r>
              <a:endParaRPr kumimoji="1" lang="en-US" altLang="ja-JP" sz="400"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　</a:t>
              </a:r>
              <a:r>
                <a:rPr kumimoji="1" lang="en-US" altLang="ja-JP" sz="1015" dirty="0">
                  <a:solidFill>
                    <a:srgbClr val="FF0000"/>
                  </a:solidFill>
                  <a:latin typeface="Yu Gothic UI Semibold" panose="020B0700000000000000" pitchFamily="50" charset="-128"/>
                  <a:ea typeface="Yu Gothic UI Semibold" panose="020B0700000000000000" pitchFamily="50" charset="-128"/>
                </a:rPr>
                <a:t>【</a:t>
              </a:r>
              <a:r>
                <a:rPr kumimoji="1" lang="ja-JP" altLang="en-US" sz="1015" dirty="0">
                  <a:solidFill>
                    <a:srgbClr val="FF0000"/>
                  </a:solidFill>
                  <a:latin typeface="Yu Gothic UI Semibold" panose="020B0700000000000000" pitchFamily="50" charset="-128"/>
                  <a:ea typeface="Yu Gothic UI Semibold" panose="020B0700000000000000" pitchFamily="50" charset="-128"/>
                </a:rPr>
                <a:t>申請手続きでの注意</a:t>
              </a:r>
              <a:r>
                <a:rPr kumimoji="1" lang="en-US" altLang="ja-JP" sz="1015" dirty="0">
                  <a:solidFill>
                    <a:srgbClr val="FF0000"/>
                  </a:solidFill>
                  <a:latin typeface="Yu Gothic UI Semibold" panose="020B0700000000000000" pitchFamily="50" charset="-128"/>
                  <a:ea typeface="Yu Gothic UI Semibold" panose="020B0700000000000000" pitchFamily="50" charset="-128"/>
                </a:rPr>
                <a:t>】</a:t>
              </a:r>
            </a:p>
            <a:p>
              <a:pPr>
                <a:lnSpc>
                  <a:spcPct val="150000"/>
                </a:lnSpc>
              </a:pPr>
              <a:r>
                <a:rPr kumimoji="1" lang="ja-JP" altLang="en-US" sz="1015" dirty="0">
                  <a:solidFill>
                    <a:srgbClr val="FF0000"/>
                  </a:solidFill>
                  <a:latin typeface="Yu Gothic UI Semibold" panose="020B0700000000000000" pitchFamily="50" charset="-128"/>
                  <a:ea typeface="Yu Gothic UI Semibold" panose="020B0700000000000000" pitchFamily="50" charset="-128"/>
                </a:rPr>
                <a:t> ・ 申請完了後に学校に電話連絡いただけるとスムーズに対応ができます。</a:t>
              </a:r>
              <a:endParaRPr kumimoji="1" lang="en-US" altLang="ja-JP" sz="1015" dirty="0">
                <a:solidFill>
                  <a:srgbClr val="FF0000"/>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1015" dirty="0">
                  <a:solidFill>
                    <a:srgbClr val="FF0000"/>
                  </a:solidFill>
                  <a:latin typeface="Yu Gothic UI Semibold" panose="020B0700000000000000" pitchFamily="50" charset="-128"/>
                  <a:ea typeface="Yu Gothic UI Semibold" panose="020B0700000000000000" pitchFamily="50" charset="-128"/>
                </a:rPr>
                <a:t> ・ 手数料の納付方法はクレジットカードとペイジー</a:t>
              </a:r>
              <a:r>
                <a:rPr kumimoji="1" lang="en-US" altLang="ja-JP" sz="1015">
                  <a:solidFill>
                    <a:srgbClr val="FF0000"/>
                  </a:solidFill>
                  <a:latin typeface="Yu Gothic UI Semibold" panose="020B0700000000000000" pitchFamily="50" charset="-128"/>
                  <a:ea typeface="Yu Gothic UI Semibold" panose="020B0700000000000000" pitchFamily="50" charset="-128"/>
                </a:rPr>
                <a:t>,PayPay</a:t>
              </a:r>
              <a:r>
                <a:rPr kumimoji="1" lang="ja-JP" altLang="en-US" sz="1015" dirty="0">
                  <a:solidFill>
                    <a:srgbClr val="FF0000"/>
                  </a:solidFill>
                  <a:latin typeface="Yu Gothic UI Semibold" panose="020B0700000000000000" pitchFamily="50" charset="-128"/>
                  <a:ea typeface="Yu Gothic UI Semibold" panose="020B0700000000000000" pitchFamily="50" charset="-128"/>
                </a:rPr>
                <a:t>の</a:t>
              </a:r>
              <a:r>
                <a:rPr kumimoji="1" lang="en-US" altLang="ja-JP" sz="1015" dirty="0">
                  <a:solidFill>
                    <a:srgbClr val="FF0000"/>
                  </a:solidFill>
                  <a:latin typeface="Yu Gothic UI Semibold" panose="020B0700000000000000" pitchFamily="50" charset="-128"/>
                  <a:ea typeface="Yu Gothic UI Semibold" panose="020B0700000000000000" pitchFamily="50" charset="-128"/>
                </a:rPr>
                <a:t>3</a:t>
              </a:r>
              <a:r>
                <a:rPr kumimoji="1" lang="ja-JP" altLang="en-US" sz="1015" dirty="0">
                  <a:solidFill>
                    <a:srgbClr val="FF0000"/>
                  </a:solidFill>
                  <a:latin typeface="Yu Gothic UI Semibold" panose="020B0700000000000000" pitchFamily="50" charset="-128"/>
                  <a:ea typeface="Yu Gothic UI Semibold" panose="020B0700000000000000" pitchFamily="50" charset="-128"/>
                </a:rPr>
                <a:t>種類です。</a:t>
              </a:r>
            </a:p>
            <a:p>
              <a:pPr>
                <a:lnSpc>
                  <a:spcPct val="150000"/>
                </a:lnSpc>
              </a:pPr>
              <a:r>
                <a:rPr kumimoji="1" lang="ja-JP" altLang="en-US" sz="1015" dirty="0">
                  <a:solidFill>
                    <a:srgbClr val="FF0000"/>
                  </a:solidFill>
                  <a:latin typeface="Yu Gothic UI Semibold" panose="020B0700000000000000" pitchFamily="50" charset="-128"/>
                  <a:ea typeface="Yu Gothic UI Semibold" panose="020B0700000000000000" pitchFamily="50" charset="-128"/>
                </a:rPr>
                <a:t> ・ 郵送での受取を希望される場合は別途郵送料を納付いただきます。</a:t>
              </a:r>
              <a:endParaRPr kumimoji="1" lang="en-US" altLang="ja-JP" sz="1015" dirty="0">
                <a:solidFill>
                  <a:srgbClr val="FF0000"/>
                </a:solidFill>
                <a:latin typeface="Yu Gothic UI Semibold" panose="020B0700000000000000" pitchFamily="50" charset="-128"/>
                <a:ea typeface="Yu Gothic UI Semibold" panose="020B0700000000000000" pitchFamily="50" charset="-128"/>
              </a:endParaRPr>
            </a:p>
            <a:p>
              <a:pPr>
                <a:lnSpc>
                  <a:spcPct val="150000"/>
                </a:lnSpc>
              </a:pPr>
              <a:endParaRPr kumimoji="1" lang="ja-JP" altLang="en-US" sz="1015" dirty="0">
                <a:solidFill>
                  <a:schemeClr val="tx1"/>
                </a:solidFill>
                <a:latin typeface="Yu Gothic UI Semibold" panose="020B0700000000000000" pitchFamily="50" charset="-128"/>
                <a:ea typeface="Yu Gothic UI Semibold" panose="020B0700000000000000" pitchFamily="50" charset="-128"/>
              </a:endParaRPr>
            </a:p>
          </p:txBody>
        </p:sp>
        <p:sp>
          <p:nvSpPr>
            <p:cNvPr id="11" name="正方形/長方形 10"/>
            <p:cNvSpPr/>
            <p:nvPr/>
          </p:nvSpPr>
          <p:spPr>
            <a:xfrm>
              <a:off x="128583" y="1392888"/>
              <a:ext cx="8929670" cy="29907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15" b="1" dirty="0">
                  <a:latin typeface="游ゴシック" panose="020B0400000000000000" pitchFamily="50" charset="-128"/>
                </a:rPr>
                <a:t>②  ログイン完了後、申請手続きをお願いします。</a:t>
              </a:r>
              <a:endParaRPr lang="ja-JP" altLang="en-US" sz="1108" dirty="0">
                <a:latin typeface="游ゴシック" panose="020B0400000000000000" pitchFamily="50" charset="-128"/>
              </a:endParaRPr>
            </a:p>
          </p:txBody>
        </p:sp>
      </p:grpSp>
      <p:grpSp>
        <p:nvGrpSpPr>
          <p:cNvPr id="18" name="グループ化 17"/>
          <p:cNvGrpSpPr/>
          <p:nvPr/>
        </p:nvGrpSpPr>
        <p:grpSpPr>
          <a:xfrm>
            <a:off x="128583" y="5272862"/>
            <a:ext cx="8929670" cy="1328424"/>
            <a:chOff x="4275465" y="689618"/>
            <a:chExt cx="3484982" cy="1512934"/>
          </a:xfrm>
        </p:grpSpPr>
        <p:sp>
          <p:nvSpPr>
            <p:cNvPr id="19" name="正方形/長方形 18"/>
            <p:cNvSpPr/>
            <p:nvPr/>
          </p:nvSpPr>
          <p:spPr>
            <a:xfrm>
              <a:off x="4287197" y="846298"/>
              <a:ext cx="3456171" cy="1356254"/>
            </a:xfrm>
            <a:prstGeom prst="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85" dirty="0">
                  <a:solidFill>
                    <a:schemeClr val="tx1"/>
                  </a:solidFill>
                  <a:latin typeface="Yu Gothic UI Semibold" panose="020B0700000000000000" pitchFamily="50" charset="-128"/>
                  <a:ea typeface="Yu Gothic UI Semibold" panose="020B0700000000000000" pitchFamily="50" charset="-128"/>
                </a:rPr>
                <a:t>　</a:t>
              </a:r>
              <a:endParaRPr kumimoji="1" lang="en-US" altLang="ja-JP" sz="18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処理完了メールが届いたら、受取方法別に以下の対応をお願いします。</a:t>
              </a: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 ・ </a:t>
              </a:r>
              <a:r>
                <a:rPr kumimoji="1" lang="ja-JP" altLang="en-US" sz="1015" b="1" dirty="0">
                  <a:solidFill>
                    <a:srgbClr val="FF0000"/>
                  </a:solidFill>
                  <a:latin typeface="Yu Gothic UI Semibold" panose="020B0700000000000000" pitchFamily="50" charset="-128"/>
                  <a:ea typeface="Yu Gothic UI Semibold" panose="020B0700000000000000" pitchFamily="50" charset="-128"/>
                </a:rPr>
                <a:t>郵送</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での受取の場合：登録した住所に証明書を発送しています。数日お待ちください。</a:t>
              </a: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 ・ </a:t>
              </a:r>
              <a:r>
                <a:rPr kumimoji="1" lang="ja-JP" altLang="en-US" sz="1015" b="1" dirty="0">
                  <a:solidFill>
                    <a:srgbClr val="FF0000"/>
                  </a:solidFill>
                  <a:latin typeface="Yu Gothic UI Semibold" panose="020B0700000000000000" pitchFamily="50" charset="-128"/>
                  <a:ea typeface="Yu Gothic UI Semibold" panose="020B0700000000000000" pitchFamily="50" charset="-128"/>
                </a:rPr>
                <a:t>窓口</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での受取の場合：本校の事務室で証明書の受取が可能です。</a:t>
              </a: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　　　　　　　　　　  </a:t>
              </a:r>
              <a:r>
                <a:rPr kumimoji="1" lang="ja-JP" altLang="en-US" sz="1015" b="1" dirty="0">
                  <a:solidFill>
                    <a:srgbClr val="FF0000"/>
                  </a:solidFill>
                  <a:latin typeface="Yu Gothic UI Semibold" panose="020B0700000000000000" pitchFamily="50" charset="-128"/>
                  <a:ea typeface="Yu Gothic UI Semibold" panose="020B0700000000000000" pitchFamily="50" charset="-128"/>
                </a:rPr>
                <a:t>平日の</a:t>
              </a:r>
              <a:r>
                <a:rPr kumimoji="1" lang="en-US" altLang="ja-JP" sz="1015" b="1" dirty="0">
                  <a:solidFill>
                    <a:srgbClr val="FF0000"/>
                  </a:solidFill>
                  <a:latin typeface="Yu Gothic UI Semibold" panose="020B0700000000000000" pitchFamily="50" charset="-128"/>
                  <a:ea typeface="Yu Gothic UI Semibold" panose="020B0700000000000000" pitchFamily="50" charset="-128"/>
                </a:rPr>
                <a:t>8:00~16:30</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に事務室まで受け取りに来てください。</a:t>
              </a: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endParaRPr kumimoji="1" lang="ja-JP" altLang="en-US" sz="1015" b="1" dirty="0">
                <a:solidFill>
                  <a:srgbClr val="FF0000"/>
                </a:solidFill>
                <a:latin typeface="Yu Gothic UI Semibold" panose="020B0700000000000000" pitchFamily="50" charset="-128"/>
                <a:ea typeface="Yu Gothic UI Semibold" panose="020B0700000000000000" pitchFamily="50" charset="-128"/>
              </a:endParaRPr>
            </a:p>
          </p:txBody>
        </p:sp>
        <p:sp>
          <p:nvSpPr>
            <p:cNvPr id="20" name="正方形/長方形 19"/>
            <p:cNvSpPr/>
            <p:nvPr/>
          </p:nvSpPr>
          <p:spPr>
            <a:xfrm>
              <a:off x="4275465" y="689618"/>
              <a:ext cx="3484982" cy="31335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8" b="1" dirty="0">
                  <a:latin typeface="游ゴシック" panose="020B0400000000000000" pitchFamily="50" charset="-128"/>
                </a:rPr>
                <a:t>　支払完了後の手続き</a:t>
              </a:r>
              <a:endParaRPr lang="en-US" altLang="ja-JP" sz="1108" b="1" dirty="0">
                <a:latin typeface="游ゴシック" panose="020B0400000000000000" pitchFamily="50" charset="-128"/>
              </a:endParaRPr>
            </a:p>
          </p:txBody>
        </p:sp>
      </p:grpSp>
      <p:grpSp>
        <p:nvGrpSpPr>
          <p:cNvPr id="42" name="グループ化 41"/>
          <p:cNvGrpSpPr/>
          <p:nvPr/>
        </p:nvGrpSpPr>
        <p:grpSpPr>
          <a:xfrm>
            <a:off x="128583" y="3905435"/>
            <a:ext cx="8930927" cy="1246189"/>
            <a:chOff x="302913" y="724853"/>
            <a:chExt cx="4250128" cy="2043550"/>
          </a:xfrm>
        </p:grpSpPr>
        <p:sp>
          <p:nvSpPr>
            <p:cNvPr id="43" name="正方形/長方形 42"/>
            <p:cNvSpPr/>
            <p:nvPr/>
          </p:nvSpPr>
          <p:spPr>
            <a:xfrm>
              <a:off x="316867" y="1098261"/>
              <a:ext cx="4215349" cy="1670142"/>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学校で申請内容を確認後、支払い依頼メールを登録されたメールアドレスへ送信しますので、</a:t>
              </a: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支払い依頼メールに記載されている</a:t>
              </a:r>
              <a:r>
                <a:rPr kumimoji="1" lang="en-US" altLang="ja-JP" sz="1015" dirty="0">
                  <a:solidFill>
                    <a:schemeClr val="tx1"/>
                  </a:solidFill>
                  <a:latin typeface="Yu Gothic UI Semibold" panose="020B0700000000000000" pitchFamily="50" charset="-128"/>
                  <a:ea typeface="Yu Gothic UI Semibold" panose="020B0700000000000000" pitchFamily="50" charset="-128"/>
                </a:rPr>
                <a:t>URL</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から支払いをお願いします。</a:t>
              </a: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支払いが確認できましたら、証明書を発行し、処理完了メールを送付します。</a:t>
              </a:r>
            </a:p>
          </p:txBody>
        </p:sp>
        <p:sp>
          <p:nvSpPr>
            <p:cNvPr id="44" name="正方形/長方形 43"/>
            <p:cNvSpPr/>
            <p:nvPr/>
          </p:nvSpPr>
          <p:spPr>
            <a:xfrm>
              <a:off x="302913" y="724853"/>
              <a:ext cx="4250128" cy="49043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15" b="1" dirty="0">
                  <a:latin typeface="游ゴシック" panose="020B0400000000000000" pitchFamily="50" charset="-128"/>
                </a:rPr>
                <a:t>③  支払い依頼メールを受信後、支払い手続きを行ってください。</a:t>
              </a:r>
              <a:endParaRPr lang="ja-JP" altLang="en-US" sz="1108" dirty="0">
                <a:latin typeface="游ゴシック" panose="020B0400000000000000" pitchFamily="50" charset="-128"/>
              </a:endParaRPr>
            </a:p>
          </p:txBody>
        </p:sp>
      </p:grpSp>
      <p:graphicFrame>
        <p:nvGraphicFramePr>
          <p:cNvPr id="17" name="表 16"/>
          <p:cNvGraphicFramePr>
            <a:graphicFrameLocks noGrp="1"/>
          </p:cNvGraphicFramePr>
          <p:nvPr>
            <p:extLst>
              <p:ext uri="{D42A27DB-BD31-4B8C-83A1-F6EECF244321}">
                <p14:modId xmlns:p14="http://schemas.microsoft.com/office/powerpoint/2010/main" val="3930250904"/>
              </p:ext>
            </p:extLst>
          </p:nvPr>
        </p:nvGraphicFramePr>
        <p:xfrm>
          <a:off x="4070474" y="2490920"/>
          <a:ext cx="4813061" cy="1241529"/>
        </p:xfrm>
        <a:graphic>
          <a:graphicData uri="http://schemas.openxmlformats.org/drawingml/2006/table">
            <a:tbl>
              <a:tblPr firstRow="1" bandRow="1">
                <a:tableStyleId>{5C22544A-7EE6-4342-B048-85BDC9FD1C3A}</a:tableStyleId>
              </a:tblPr>
              <a:tblGrid>
                <a:gridCol w="1014730">
                  <a:extLst>
                    <a:ext uri="{9D8B030D-6E8A-4147-A177-3AD203B41FA5}">
                      <a16:colId xmlns:a16="http://schemas.microsoft.com/office/drawing/2014/main" val="3465550990"/>
                    </a:ext>
                  </a:extLst>
                </a:gridCol>
                <a:gridCol w="716280">
                  <a:extLst>
                    <a:ext uri="{9D8B030D-6E8A-4147-A177-3AD203B41FA5}">
                      <a16:colId xmlns:a16="http://schemas.microsoft.com/office/drawing/2014/main" val="681224091"/>
                    </a:ext>
                  </a:extLst>
                </a:gridCol>
                <a:gridCol w="671830">
                  <a:extLst>
                    <a:ext uri="{9D8B030D-6E8A-4147-A177-3AD203B41FA5}">
                      <a16:colId xmlns:a16="http://schemas.microsoft.com/office/drawing/2014/main" val="1022384495"/>
                    </a:ext>
                  </a:extLst>
                </a:gridCol>
                <a:gridCol w="2410221">
                  <a:extLst>
                    <a:ext uri="{9D8B030D-6E8A-4147-A177-3AD203B41FA5}">
                      <a16:colId xmlns:a16="http://schemas.microsoft.com/office/drawing/2014/main" val="325489337"/>
                    </a:ext>
                  </a:extLst>
                </a:gridCol>
              </a:tblGrid>
              <a:tr h="259210">
                <a:tc>
                  <a:txBody>
                    <a:bodyPr/>
                    <a:lstStyle/>
                    <a:p>
                      <a:pPr algn="ctr"/>
                      <a:r>
                        <a:rPr kumimoji="1" lang="ja-JP" altLang="en-US" sz="1000" dirty="0"/>
                        <a:t>証明書の種類</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sz="1000" dirty="0"/>
                        <a:t>証明料</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sz="1000" dirty="0"/>
                        <a:t>郵送料</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sz="1000" dirty="0"/>
                        <a:t>備考</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572636572"/>
                  </a:ext>
                </a:extLst>
              </a:tr>
              <a:tr h="574657">
                <a:tc>
                  <a:txBody>
                    <a:bodyPr/>
                    <a:lstStyle/>
                    <a:p>
                      <a:pPr algn="ctr"/>
                      <a:r>
                        <a:rPr kumimoji="1" lang="ja-JP" altLang="ja-JP" sz="900" b="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卒業証明書</a:t>
                      </a:r>
                      <a:endParaRPr kumimoji="1" lang="ja-JP" altLang="en-US" sz="900" b="0" dirty="0">
                        <a:ln>
                          <a:noFill/>
                        </a:ln>
                        <a:latin typeface="Yu Gothic UI Semibold" panose="020B0700000000000000" pitchFamily="50" charset="-128"/>
                        <a:ea typeface="Yu Gothic UI Semibold" panose="020B0700000000000000" pitchFamily="50" charset="-128"/>
                      </a:endParaRPr>
                    </a:p>
                    <a:p>
                      <a:pPr algn="ct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成績証明書</a:t>
                      </a:r>
                      <a:endParaRPr kumimoji="1" lang="ja-JP" altLang="en-US" sz="900" dirty="0">
                        <a:ln>
                          <a:noFill/>
                        </a:ln>
                        <a:latin typeface="Yu Gothic UI Semibold" panose="020B0700000000000000" pitchFamily="50" charset="-128"/>
                        <a:ea typeface="Yu Gothic UI Semibold" panose="020B0700000000000000" pitchFamily="50" charset="-128"/>
                      </a:endParaRPr>
                    </a:p>
                    <a:p>
                      <a:pPr algn="ct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単位習得証明書</a:t>
                      </a:r>
                      <a:endParaRPr kumimoji="1" lang="ja-JP" altLang="en-US" sz="900" dirty="0">
                        <a:ln>
                          <a:noFill/>
                        </a:ln>
                        <a:latin typeface="Yu Gothic UI Semibold" panose="020B0700000000000000" pitchFamily="50" charset="-128"/>
                        <a:ea typeface="Yu Gothic UI Semibold" panose="020B07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rowSpan="2">
                  <a:txBody>
                    <a:bodyPr/>
                    <a:lstStyle/>
                    <a:p>
                      <a:pPr algn="ct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１通につき</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algn="ct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４００円</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５</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通まで</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algn="ct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a:t>
                      </a: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０円</a:t>
                      </a:r>
                      <a:endParaRPr kumimoji="1" lang="ja-JP" altLang="en-US" sz="900" dirty="0">
                        <a:ln>
                          <a:noFill/>
                        </a:ln>
                        <a:latin typeface="Yu Gothic UI Semibold" panose="020B0700000000000000" pitchFamily="50" charset="-128"/>
                        <a:ea typeface="Yu Gothic UI Semibold" panose="020B07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rowSpan="2">
                  <a:txBody>
                    <a:bodyPr/>
                    <a:lstStyle/>
                    <a:p>
                      <a:pPr marL="0">
                        <a:lnSpc>
                          <a:spcPct val="150000"/>
                        </a:lnSpc>
                      </a:pP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 </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速達希望の</a:t>
                      </a: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場合は、左記料金に加えて</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marL="0">
                        <a:lnSpc>
                          <a:spcPct val="150000"/>
                        </a:lnSpc>
                      </a:pP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   </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速達料金</a:t>
                      </a:r>
                      <a:r>
                        <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３００円</a:t>
                      </a:r>
                      <a:r>
                        <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a:t>
                      </a: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が必要です。</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marL="0">
                        <a:lnSpc>
                          <a:spcPct val="150000"/>
                        </a:lnSpc>
                      </a:pP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 郵送料記載の発行数より多く申請する場合は</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marL="0">
                        <a:lnSpc>
                          <a:spcPct val="150000"/>
                        </a:lnSpc>
                      </a:pP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   事前に本校事務室までご連絡ください。</a:t>
                      </a:r>
                      <a:endParaRPr kumimoji="1" lang="ja-JP" altLang="en-US" sz="900" dirty="0">
                        <a:ln>
                          <a:noFill/>
                        </a:ln>
                        <a:latin typeface="Yu Gothic UI Semibold" panose="020B0700000000000000" pitchFamily="50" charset="-128"/>
                        <a:ea typeface="Yu Gothic UI Semibold" panose="020B07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38125611"/>
                  </a:ext>
                </a:extLst>
              </a:tr>
              <a:tr h="4076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調査書</a:t>
                      </a:r>
                      <a:endParaRPr kumimoji="1" lang="ja-JP" altLang="en-US" sz="900" dirty="0">
                        <a:ln>
                          <a:noFill/>
                        </a:ln>
                        <a:latin typeface="Yu Gothic UI Semibold" panose="020B0700000000000000" pitchFamily="50" charset="-128"/>
                        <a:ea typeface="Yu Gothic UI Semibold" panose="020B07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vMerge="1">
                  <a:txBody>
                    <a:bodyPr/>
                    <a:lstStyle/>
                    <a:p>
                      <a:pPr algn="ctr"/>
                      <a:r>
                        <a:rPr kumimoji="1" lang="ja-JP" altLang="ja-JP" sz="10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３通まで</a:t>
                      </a:r>
                      <a:endParaRPr kumimoji="1" lang="en-US" altLang="ja-JP" sz="10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algn="ctr"/>
                      <a:r>
                        <a:rPr kumimoji="1" lang="ja-JP" altLang="ja-JP" sz="10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１１０円</a:t>
                      </a:r>
                      <a:endParaRPr kumimoji="1" lang="ja-JP" altLang="en-US" sz="10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３</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通まで</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algn="ct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a:t>
                      </a: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０円</a:t>
                      </a:r>
                      <a:endParaRPr kumimoji="1" lang="ja-JP" altLang="en-US" sz="900" dirty="0">
                        <a:ln>
                          <a:noFill/>
                        </a:ln>
                        <a:latin typeface="Yu Gothic UI Semibold" panose="020B0700000000000000" pitchFamily="50" charset="-128"/>
                        <a:ea typeface="Yu Gothic UI Semibold" panose="020B0700000000000000"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dirty="0"/>
                    </a:p>
                  </a:txBody>
                  <a:tcPr>
                    <a:solidFill>
                      <a:schemeClr val="accent1">
                        <a:lumMod val="20000"/>
                        <a:lumOff val="80000"/>
                      </a:schemeClr>
                    </a:solidFill>
                  </a:tcPr>
                </a:tc>
                <a:extLst>
                  <a:ext uri="{0D108BD9-81ED-4DB2-BD59-A6C34878D82A}">
                    <a16:rowId xmlns:a16="http://schemas.microsoft.com/office/drawing/2014/main" val="2240400537"/>
                  </a:ext>
                </a:extLst>
              </a:tr>
            </a:tbl>
          </a:graphicData>
        </a:graphic>
      </p:graphicFrame>
      <p:sp>
        <p:nvSpPr>
          <p:cNvPr id="4" name="テキスト ボックス 3">
            <a:extLst>
              <a:ext uri="{FF2B5EF4-FFF2-40B4-BE49-F238E27FC236}">
                <a16:creationId xmlns:a16="http://schemas.microsoft.com/office/drawing/2014/main" id="{24421972-D13C-4698-931A-E4E3B0EE3E9D}"/>
              </a:ext>
            </a:extLst>
          </p:cNvPr>
          <p:cNvSpPr txBox="1"/>
          <p:nvPr/>
        </p:nvSpPr>
        <p:spPr>
          <a:xfrm>
            <a:off x="5725346" y="6626579"/>
            <a:ext cx="3701636" cy="261610"/>
          </a:xfrm>
          <a:prstGeom prst="rect">
            <a:avLst/>
          </a:prstGeom>
          <a:noFill/>
          <a:ln>
            <a:noFill/>
          </a:ln>
        </p:spPr>
        <p:txBody>
          <a:bodyPr wrap="square" rtlCol="0">
            <a:spAutoFit/>
          </a:bodyPr>
          <a:lstStyle/>
          <a:p>
            <a:r>
              <a:rPr kumimoji="1" lang="ja-JP" altLang="en-US" sz="1100" dirty="0">
                <a:latin typeface="Yu Gothic UI Semibold" panose="020B0700000000000000" pitchFamily="50" charset="-128"/>
                <a:ea typeface="Yu Gothic UI Semibold" panose="020B0700000000000000" pitchFamily="50" charset="-128"/>
              </a:rPr>
              <a:t>大分県立大分鶴崎高等学校 事務室（</a:t>
            </a:r>
            <a:r>
              <a:rPr kumimoji="1" lang="en-US" altLang="ja-JP" sz="1100" dirty="0">
                <a:latin typeface="Yu Gothic UI Semibold" panose="020B0700000000000000" pitchFamily="50" charset="-128"/>
                <a:ea typeface="Yu Gothic UI Semibold" panose="020B0700000000000000" pitchFamily="50" charset="-128"/>
              </a:rPr>
              <a:t>097-527-2166</a:t>
            </a:r>
            <a:r>
              <a:rPr kumimoji="1" lang="ja-JP" altLang="en-US" sz="1100" dirty="0">
                <a:latin typeface="Yu Gothic UI Semibold" panose="020B0700000000000000" pitchFamily="50" charset="-128"/>
                <a:ea typeface="Yu Gothic UI Semibold" panose="020B0700000000000000" pitchFamily="50" charset="-128"/>
              </a:rPr>
              <a:t>）</a:t>
            </a:r>
          </a:p>
        </p:txBody>
      </p:sp>
      <p:pic>
        <p:nvPicPr>
          <p:cNvPr id="9" name="図 8">
            <a:extLst>
              <a:ext uri="{FF2B5EF4-FFF2-40B4-BE49-F238E27FC236}">
                <a16:creationId xmlns:a16="http://schemas.microsoft.com/office/drawing/2014/main" id="{13CCBE15-44EF-4073-BF02-B47468A97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47634" y="494524"/>
            <a:ext cx="809771" cy="809771"/>
          </a:xfrm>
          <a:prstGeom prst="rect">
            <a:avLst/>
          </a:prstGeom>
          <a:solidFill>
            <a:srgbClr val="FFFFFF">
              <a:shade val="85000"/>
            </a:srgbClr>
          </a:solidFill>
          <a:ln w="88900" cap="sq">
            <a:solidFill>
              <a:srgbClr val="FFFFFF"/>
            </a:solidFill>
            <a:miter lim="800000"/>
          </a:ln>
          <a:effectLst/>
          <a:scene3d>
            <a:camera prst="orthographicFront"/>
            <a:lightRig rig="twoPt" dir="t">
              <a:rot lat="0" lon="0" rev="7200000"/>
            </a:lightRig>
          </a:scene3d>
          <a:sp3d>
            <a:contourClr>
              <a:srgbClr val="FFFFFF"/>
            </a:contourClr>
          </a:sp3d>
        </p:spPr>
      </p:pic>
      <p:pic>
        <p:nvPicPr>
          <p:cNvPr id="23" name="図 22">
            <a:extLst>
              <a:ext uri="{FF2B5EF4-FFF2-40B4-BE49-F238E27FC236}">
                <a16:creationId xmlns:a16="http://schemas.microsoft.com/office/drawing/2014/main" id="{6A1C3891-2FD3-4736-80E4-A2F5CC6AAB7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39962" y="4239704"/>
            <a:ext cx="3650535" cy="846386"/>
          </a:xfrm>
          <a:prstGeom prst="rect">
            <a:avLst/>
          </a:prstGeom>
          <a:ln w="6350">
            <a:solidFill>
              <a:schemeClr val="tx1"/>
            </a:solidFill>
          </a:ln>
        </p:spPr>
      </p:pic>
      <p:pic>
        <p:nvPicPr>
          <p:cNvPr id="13" name="図 12">
            <a:extLst>
              <a:ext uri="{FF2B5EF4-FFF2-40B4-BE49-F238E27FC236}">
                <a16:creationId xmlns:a16="http://schemas.microsoft.com/office/drawing/2014/main" id="{EA7D9F06-915F-4C08-AF5C-4D6B580A1AD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78638" y="5637886"/>
            <a:ext cx="3738025" cy="872755"/>
          </a:xfrm>
          <a:prstGeom prst="rect">
            <a:avLst/>
          </a:prstGeom>
          <a:ln w="6350">
            <a:solidFill>
              <a:schemeClr val="tx1"/>
            </a:solidFill>
          </a:ln>
        </p:spPr>
      </p:pic>
    </p:spTree>
    <p:extLst>
      <p:ext uri="{BB962C8B-B14F-4D97-AF65-F5344CB8AC3E}">
        <p14:creationId xmlns:p14="http://schemas.microsoft.com/office/powerpoint/2010/main" val="403829490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5306</TotalTime>
  <Words>423</Words>
  <Application>Microsoft Office PowerPoint</Application>
  <PresentationFormat>画面に合わせる (4:3)</PresentationFormat>
  <Paragraphs>44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Yu Gothic UI Semibold</vt:lpstr>
      <vt:lpstr>游ゴシック</vt:lpstr>
      <vt:lpstr>Arial</vt:lpstr>
      <vt:lpstr>Calibri</vt:lpstr>
      <vt:lpstr>Calibri Light</vt:lpstr>
      <vt:lpstr>Office テーマ</vt:lpstr>
      <vt:lpstr>PowerPoint プレゼンテーション</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dc:creator>
  <cp:lastModifiedBy>加藤　颯太</cp:lastModifiedBy>
  <cp:revision>380</cp:revision>
  <cp:lastPrinted>2025-01-27T02:06:53Z</cp:lastPrinted>
  <dcterms:created xsi:type="dcterms:W3CDTF">2020-12-29T03:45:29Z</dcterms:created>
  <dcterms:modified xsi:type="dcterms:W3CDTF">2025-07-15T01:50:57Z</dcterms:modified>
</cp:coreProperties>
</file>