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754" r:id="rId3"/>
  </p:sldMasterIdLst>
  <p:notesMasterIdLst>
    <p:notesMasterId r:id="rId27"/>
  </p:notesMasterIdLst>
  <p:handoutMasterIdLst>
    <p:handoutMasterId r:id="rId28"/>
  </p:handoutMasterIdLst>
  <p:sldIdLst>
    <p:sldId id="1486" r:id="rId4"/>
    <p:sldId id="1487" r:id="rId5"/>
    <p:sldId id="1488" r:id="rId6"/>
    <p:sldId id="1509" r:id="rId7"/>
    <p:sldId id="1510" r:id="rId8"/>
    <p:sldId id="1512" r:id="rId9"/>
    <p:sldId id="1511" r:id="rId10"/>
    <p:sldId id="1514" r:id="rId11"/>
    <p:sldId id="1515" r:id="rId12"/>
    <p:sldId id="1513" r:id="rId13"/>
    <p:sldId id="1516" r:id="rId14"/>
    <p:sldId id="1517" r:id="rId15"/>
    <p:sldId id="1518" r:id="rId16"/>
    <p:sldId id="1520" r:id="rId17"/>
    <p:sldId id="1519" r:id="rId18"/>
    <p:sldId id="1521" r:id="rId19"/>
    <p:sldId id="1522" r:id="rId20"/>
    <p:sldId id="1523" r:id="rId21"/>
    <p:sldId id="1524" r:id="rId22"/>
    <p:sldId id="1525" r:id="rId23"/>
    <p:sldId id="1526" r:id="rId24"/>
    <p:sldId id="1527" r:id="rId25"/>
    <p:sldId id="1528" r:id="rId26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53760"/>
    <a:srgbClr val="FFE100"/>
    <a:srgbClr val="F1F1F2"/>
    <a:srgbClr val="F2F2F2"/>
    <a:srgbClr val="006EB8"/>
    <a:srgbClr val="0069AE"/>
    <a:srgbClr val="FFFFFF"/>
    <a:srgbClr val="E2F2FB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4660" autoAdjust="0"/>
  </p:normalViewPr>
  <p:slideViewPr>
    <p:cSldViewPr>
      <p:cViewPr varScale="1">
        <p:scale>
          <a:sx n="94" d="100"/>
          <a:sy n="94" d="100"/>
        </p:scale>
        <p:origin x="192" y="1184"/>
      </p:cViewPr>
      <p:guideLst>
        <p:guide pos="3120"/>
        <p:guide orient="horz" pos="2160"/>
      </p:guideLst>
    </p:cSldViewPr>
  </p:slideViewPr>
  <p:outlineViewPr>
    <p:cViewPr>
      <p:scale>
        <a:sx n="33" d="100"/>
        <a:sy n="33" d="100"/>
      </p:scale>
      <p:origin x="0" y="3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600" y="10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2800" y="3104964"/>
            <a:ext cx="8280400" cy="60939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1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38D84B-9105-4F73-AE15-C61E4E73D2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FC4B5ABB-B10F-46C3-9A25-6DCF41106058}"/>
              </a:ext>
            </a:extLst>
          </p:cNvPr>
          <p:cNvSpPr>
            <a:spLocks noChangeAspect="1"/>
          </p:cNvSpPr>
          <p:nvPr userDrawn="1"/>
        </p:nvSpPr>
        <p:spPr bwMode="auto">
          <a:xfrm flipV="1">
            <a:off x="0" y="0"/>
            <a:ext cx="828000" cy="828000"/>
          </a:xfrm>
          <a:prstGeom prst="rtTriangle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直角三角形 6">
            <a:extLst>
              <a:ext uri="{FF2B5EF4-FFF2-40B4-BE49-F238E27FC236}">
                <a16:creationId xmlns:a16="http://schemas.microsoft.com/office/drawing/2014/main" id="{4F7DC0A5-82BC-4211-B66A-E9CC83685CDD}"/>
              </a:ext>
            </a:extLst>
          </p:cNvPr>
          <p:cNvSpPr>
            <a:spLocks noChangeAspect="1"/>
          </p:cNvSpPr>
          <p:nvPr userDrawn="1"/>
        </p:nvSpPr>
        <p:spPr bwMode="auto">
          <a:xfrm flipH="1">
            <a:off x="9078000" y="6030000"/>
            <a:ext cx="828000" cy="828000"/>
          </a:xfrm>
          <a:prstGeom prst="rtTriangle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BB3B72FB-FACC-43CF-B0E6-5414783CA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00" y="2499603"/>
            <a:ext cx="8280400" cy="389337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pic>
        <p:nvPicPr>
          <p:cNvPr id="10" name="Google Shape;92;p1" descr="卒業式用の角帽">
            <a:extLst>
              <a:ext uri="{FF2B5EF4-FFF2-40B4-BE49-F238E27FC236}">
                <a16:creationId xmlns:a16="http://schemas.microsoft.com/office/drawing/2014/main" id="{52065F67-43A5-5970-ECC1-D836DC178D5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8086" y="4520945"/>
            <a:ext cx="83821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A4653FEE-E1AB-EFE0-CEBD-2668136256F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71695" y="4725144"/>
            <a:ext cx="7056437" cy="36004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044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9" userDrawn="1">
          <p15:clr>
            <a:srgbClr val="FBAE40"/>
          </p15:clr>
        </p15:guide>
        <p15:guide id="2" pos="330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6"/>
          <p:cNvSpPr/>
          <p:nvPr userDrawn="1"/>
        </p:nvSpPr>
        <p:spPr bwMode="auto">
          <a:xfrm>
            <a:off x="0" y="0"/>
            <a:ext cx="9912016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60E26FE-8640-42D6-9E30-14F39D2A7C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480" y="476672"/>
            <a:ext cx="9361040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目標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CD99A8E-5B14-4283-AA57-CDB31932E9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01472" y="6439631"/>
            <a:ext cx="360040" cy="25711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2446F175-B2B3-92FC-A1B4-B0952AC147E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64568" y="1808820"/>
            <a:ext cx="7776864" cy="147616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400">
                <a:solidFill>
                  <a:srgbClr val="0071BC"/>
                </a:solidFill>
              </a:defRPr>
            </a:lvl1pPr>
          </a:lstStyle>
          <a:p>
            <a:pPr lvl="0"/>
            <a:r>
              <a:rPr kumimoji="1" lang="ja-JP" altLang="en-US"/>
              <a:t>目標</a:t>
            </a:r>
          </a:p>
        </p:txBody>
      </p:sp>
      <p:pic>
        <p:nvPicPr>
          <p:cNvPr id="5122" name="Picture 2" descr="Business Goal Or Target Icon Dart Board Stock Illustration - Download Image  Now - Sports Target, Icon, Aspirations - iStock">
            <a:extLst>
              <a:ext uri="{FF2B5EF4-FFF2-40B4-BE49-F238E27FC236}">
                <a16:creationId xmlns:a16="http://schemas.microsoft.com/office/drawing/2014/main" id="{42BC9BFC-C305-1B59-BD95-B22B834149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892" y="3681028"/>
            <a:ext cx="2636912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56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ステップ">
    <p:bg>
      <p:bgPr>
        <a:solidFill>
          <a:srgbClr val="F1F1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6">
            <a:extLst>
              <a:ext uri="{FF2B5EF4-FFF2-40B4-BE49-F238E27FC236}">
                <a16:creationId xmlns:a16="http://schemas.microsoft.com/office/drawing/2014/main" id="{330D8D7A-D5AA-5376-F02A-037EAF41AEF3}"/>
              </a:ext>
            </a:extLst>
          </p:cNvPr>
          <p:cNvSpPr/>
          <p:nvPr userDrawn="1"/>
        </p:nvSpPr>
        <p:spPr bwMode="auto">
          <a:xfrm>
            <a:off x="-6016" y="0"/>
            <a:ext cx="9912016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1190FE-573A-0247-4715-9A5E0E2DDFE4}"/>
              </a:ext>
            </a:extLst>
          </p:cNvPr>
          <p:cNvSpPr txBox="1"/>
          <p:nvPr userDrawn="1"/>
        </p:nvSpPr>
        <p:spPr>
          <a:xfrm>
            <a:off x="4245114" y="63769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rgbClr val="0071BC"/>
                </a:solidFill>
              </a:rPr>
              <a:t>ステップ</a:t>
            </a:r>
          </a:p>
        </p:txBody>
      </p:sp>
    </p:spTree>
    <p:extLst>
      <p:ext uri="{BB962C8B-B14F-4D97-AF65-F5344CB8AC3E}">
        <p14:creationId xmlns:p14="http://schemas.microsoft.com/office/powerpoint/2010/main" val="3738065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939" userDrawn="1">
          <p15:clr>
            <a:srgbClr val="FBAE40"/>
          </p15:clr>
        </p15:guide>
        <p15:guide id="2" pos="330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ステップ（雛形）">
    <p:bg>
      <p:bgPr>
        <a:solidFill>
          <a:srgbClr val="F1F1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6">
            <a:extLst>
              <a:ext uri="{FF2B5EF4-FFF2-40B4-BE49-F238E27FC236}">
                <a16:creationId xmlns:a16="http://schemas.microsoft.com/office/drawing/2014/main" id="{330D8D7A-D5AA-5376-F02A-037EAF41AEF3}"/>
              </a:ext>
            </a:extLst>
          </p:cNvPr>
          <p:cNvSpPr/>
          <p:nvPr userDrawn="1"/>
        </p:nvSpPr>
        <p:spPr bwMode="auto">
          <a:xfrm>
            <a:off x="-6016" y="0"/>
            <a:ext cx="9912016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1190FE-573A-0247-4715-9A5E0E2DDFE4}"/>
              </a:ext>
            </a:extLst>
          </p:cNvPr>
          <p:cNvSpPr txBox="1"/>
          <p:nvPr userDrawn="1"/>
        </p:nvSpPr>
        <p:spPr>
          <a:xfrm>
            <a:off x="4245114" y="63769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rgbClr val="0071BC"/>
                </a:solidFill>
              </a:rPr>
              <a:t>ステップ</a:t>
            </a:r>
          </a:p>
        </p:txBody>
      </p:sp>
      <p:grpSp>
        <p:nvGrpSpPr>
          <p:cNvPr id="2" name="Google Shape;107;p3">
            <a:extLst>
              <a:ext uri="{FF2B5EF4-FFF2-40B4-BE49-F238E27FC236}">
                <a16:creationId xmlns:a16="http://schemas.microsoft.com/office/drawing/2014/main" id="{2A62B756-AFF5-DD83-5F30-FCAC55E015B1}"/>
              </a:ext>
            </a:extLst>
          </p:cNvPr>
          <p:cNvGrpSpPr/>
          <p:nvPr userDrawn="1"/>
        </p:nvGrpSpPr>
        <p:grpSpPr>
          <a:xfrm>
            <a:off x="1123920" y="1628800"/>
            <a:ext cx="7652144" cy="4211959"/>
            <a:chOff x="2675298" y="648993"/>
            <a:chExt cx="5015714" cy="4727227"/>
          </a:xfrm>
        </p:grpSpPr>
        <p:cxnSp>
          <p:nvCxnSpPr>
            <p:cNvPr id="3" name="Google Shape;108;p3">
              <a:extLst>
                <a:ext uri="{FF2B5EF4-FFF2-40B4-BE49-F238E27FC236}">
                  <a16:creationId xmlns:a16="http://schemas.microsoft.com/office/drawing/2014/main" id="{90ECE173-82E8-4B0E-699D-DCBC7888398A}"/>
                </a:ext>
              </a:extLst>
            </p:cNvPr>
            <p:cNvCxnSpPr>
              <a:stCxn id="4" idx="2"/>
              <a:endCxn id="6" idx="0"/>
            </p:cNvCxnSpPr>
            <p:nvPr/>
          </p:nvCxnSpPr>
          <p:spPr>
            <a:xfrm>
              <a:off x="5183155" y="1509072"/>
              <a:ext cx="0" cy="3007070"/>
            </a:xfrm>
            <a:prstGeom prst="straightConnector1">
              <a:avLst/>
            </a:prstGeom>
            <a:noFill/>
            <a:ln w="7620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4" name="Google Shape;109;p3">
              <a:extLst>
                <a:ext uri="{FF2B5EF4-FFF2-40B4-BE49-F238E27FC236}">
                  <a16:creationId xmlns:a16="http://schemas.microsoft.com/office/drawing/2014/main" id="{903AD48F-61E7-4551-2F5C-2F06B7C398E0}"/>
                </a:ext>
              </a:extLst>
            </p:cNvPr>
            <p:cNvSpPr/>
            <p:nvPr/>
          </p:nvSpPr>
          <p:spPr>
            <a:xfrm>
              <a:off x="2675298" y="648993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lvl="0" algn="ctr"/>
              <a:r>
                <a:rPr kumimoji="1" lang="ja-JP" altLang="en-US" sz="2000">
                  <a:solidFill>
                    <a:srgbClr val="0071BC"/>
                  </a:solidFill>
                </a:rPr>
                <a:t>マスター タイトルの書式設定</a:t>
              </a:r>
              <a:endParaRPr lang="ja-JP" altLang="en-US" sz="1600" dirty="0">
                <a:solidFill>
                  <a:srgbClr val="0071BC"/>
                </a:solidFill>
                <a:latin typeface="+mn-ea"/>
                <a:ea typeface="+mn-ea"/>
              </a:endParaRPr>
            </a:p>
          </p:txBody>
        </p:sp>
        <p:sp>
          <p:nvSpPr>
            <p:cNvPr id="5" name="Google Shape;111;p3">
              <a:extLst>
                <a:ext uri="{FF2B5EF4-FFF2-40B4-BE49-F238E27FC236}">
                  <a16:creationId xmlns:a16="http://schemas.microsoft.com/office/drawing/2014/main" id="{5399EC80-52EB-03AE-F71C-878CB6ACA9F0}"/>
                </a:ext>
              </a:extLst>
            </p:cNvPr>
            <p:cNvSpPr/>
            <p:nvPr/>
          </p:nvSpPr>
          <p:spPr>
            <a:xfrm>
              <a:off x="2675298" y="2550977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rgbClr val="F1F1F1"/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lvl="0" algn="ctr"/>
              <a:r>
                <a:rPr kumimoji="1" lang="ja-JP" altLang="en-US" sz="2000">
                  <a:solidFill>
                    <a:srgbClr val="0071BC"/>
                  </a:solidFill>
                </a:rPr>
                <a:t>マスター タイトルの書式設定</a:t>
              </a:r>
              <a:endParaRPr lang="ja-JP" altLang="en-US" sz="1600" dirty="0">
                <a:solidFill>
                  <a:srgbClr val="0071BC"/>
                </a:solidFill>
                <a:latin typeface="+mn-ea"/>
                <a:ea typeface="+mn-ea"/>
              </a:endParaRPr>
            </a:p>
          </p:txBody>
        </p:sp>
        <p:sp>
          <p:nvSpPr>
            <p:cNvPr id="6" name="Google Shape;110;p3">
              <a:extLst>
                <a:ext uri="{FF2B5EF4-FFF2-40B4-BE49-F238E27FC236}">
                  <a16:creationId xmlns:a16="http://schemas.microsoft.com/office/drawing/2014/main" id="{B87ABD6B-5C5A-300D-A992-1C21DB56D678}"/>
                </a:ext>
              </a:extLst>
            </p:cNvPr>
            <p:cNvSpPr/>
            <p:nvPr/>
          </p:nvSpPr>
          <p:spPr>
            <a:xfrm>
              <a:off x="2675298" y="4516141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rgbClr val="F1F1F1"/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lvl="0" algn="ctr"/>
              <a:r>
                <a:rPr kumimoji="1" lang="ja-JP" altLang="en-US" sz="2000">
                  <a:solidFill>
                    <a:srgbClr val="0071BC"/>
                  </a:solidFill>
                </a:rPr>
                <a:t>マスター タイトルの書式設定</a:t>
              </a:r>
              <a:endParaRPr lang="ja-JP" altLang="en-US" sz="1600" dirty="0">
                <a:solidFill>
                  <a:srgbClr val="0071BC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7387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939">
          <p15:clr>
            <a:srgbClr val="FBAE40"/>
          </p15:clr>
        </p15:guide>
        <p15:guide id="2" pos="33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基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-1091" y="533"/>
            <a:ext cx="9906000" cy="656692"/>
          </a:xfrm>
          <a:prstGeom prst="roundRect">
            <a:avLst>
              <a:gd name="adj" fmla="val 0"/>
            </a:avLst>
          </a:prstGeom>
          <a:solidFill>
            <a:srgbClr val="0071BC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1C951F-BA74-48A8-9AB1-3CCF4BE058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8FAE7443-55FC-4497-A461-3BAFA4281456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4D8D0B-1D22-981B-B4A7-1B8F3ECD2C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2480" y="1016731"/>
            <a:ext cx="9361040" cy="53999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52482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9">
          <p15:clr>
            <a:srgbClr val="FBAE40"/>
          </p15:clr>
        </p15:guide>
        <p15:guide id="2" pos="33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本時の課題">
    <p:bg>
      <p:bgPr>
        <a:solidFill>
          <a:srgbClr val="006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12800" y="3138819"/>
            <a:ext cx="8280400" cy="541687"/>
          </a:xfrm>
        </p:spPr>
        <p:txBody>
          <a:bodyPr wrap="square">
            <a:spAutoFit/>
          </a:bodyPr>
          <a:lstStyle>
            <a:lvl1pPr algn="ctr">
              <a:lnSpc>
                <a:spcPct val="110000"/>
              </a:lnSpc>
              <a:defRPr sz="3200" b="1">
                <a:solidFill>
                  <a:srgbClr val="FFE100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38D84B-9105-4F73-AE15-C61E4E73D2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FC4B5ABB-B10F-46C3-9A25-6DCF41106058}"/>
              </a:ext>
            </a:extLst>
          </p:cNvPr>
          <p:cNvSpPr>
            <a:spLocks noChangeAspect="1"/>
          </p:cNvSpPr>
          <p:nvPr userDrawn="1"/>
        </p:nvSpPr>
        <p:spPr bwMode="gray">
          <a:xfrm flipV="1">
            <a:off x="0" y="0"/>
            <a:ext cx="828000" cy="828000"/>
          </a:xfrm>
          <a:prstGeom prst="rtTriangl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直角三角形 6">
            <a:extLst>
              <a:ext uri="{FF2B5EF4-FFF2-40B4-BE49-F238E27FC236}">
                <a16:creationId xmlns:a16="http://schemas.microsoft.com/office/drawing/2014/main" id="{4F7DC0A5-82BC-4211-B66A-E9CC83685CDD}"/>
              </a:ext>
            </a:extLst>
          </p:cNvPr>
          <p:cNvSpPr>
            <a:spLocks noChangeAspect="1"/>
          </p:cNvSpPr>
          <p:nvPr userDrawn="1"/>
        </p:nvSpPr>
        <p:spPr bwMode="gray">
          <a:xfrm flipH="1">
            <a:off x="9078000" y="6030000"/>
            <a:ext cx="828000" cy="828000"/>
          </a:xfrm>
          <a:prstGeom prst="rtTriangl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E38F60-0BFE-3061-B47A-9D7E4CED2984}"/>
              </a:ext>
            </a:extLst>
          </p:cNvPr>
          <p:cNvSpPr txBox="1"/>
          <p:nvPr userDrawn="1"/>
        </p:nvSpPr>
        <p:spPr>
          <a:xfrm>
            <a:off x="807120" y="1876599"/>
            <a:ext cx="2052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>
                <a:solidFill>
                  <a:schemeClr val="bg1"/>
                </a:solidFill>
              </a:rPr>
              <a:t>本時の課題</a:t>
            </a:r>
          </a:p>
        </p:txBody>
      </p:sp>
    </p:spTree>
    <p:extLst>
      <p:ext uri="{BB962C8B-B14F-4D97-AF65-F5344CB8AC3E}">
        <p14:creationId xmlns:p14="http://schemas.microsoft.com/office/powerpoint/2010/main" val="1264794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9" userDrawn="1">
          <p15:clr>
            <a:srgbClr val="FBAE40"/>
          </p15:clr>
        </p15:guide>
        <p15:guide id="2" pos="330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まと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-1091" y="533"/>
            <a:ext cx="9906000" cy="656692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1C951F-BA74-48A8-9AB1-3CCF4BE058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BFA7D9-20B2-3C03-8384-EA9BFDC15B1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2480" y="1016731"/>
            <a:ext cx="9361040" cy="53999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0594FF-2811-A38B-F296-0253E7BF4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9422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9" userDrawn="1">
          <p15:clr>
            <a:srgbClr val="FBAE40"/>
          </p15:clr>
        </p15:guide>
        <p15:guide id="2" pos="330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1F1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>
            <a:extLst>
              <a:ext uri="{FF2B5EF4-FFF2-40B4-BE49-F238E27FC236}">
                <a16:creationId xmlns:a16="http://schemas.microsoft.com/office/drawing/2014/main" id="{44C2BC88-0971-895E-98C2-38304D32760C}"/>
              </a:ext>
            </a:extLst>
          </p:cNvPr>
          <p:cNvSpPr/>
          <p:nvPr userDrawn="1"/>
        </p:nvSpPr>
        <p:spPr bwMode="auto">
          <a:xfrm>
            <a:off x="-1091" y="533"/>
            <a:ext cx="9906000" cy="656692"/>
          </a:xfrm>
          <a:prstGeom prst="roundRect">
            <a:avLst>
              <a:gd name="adj" fmla="val 0"/>
            </a:avLst>
          </a:prstGeom>
          <a:solidFill>
            <a:srgbClr val="0071BC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2A0C11AE-607D-4FFF-A554-80D8C7B34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3480" y="6592267"/>
            <a:ext cx="475196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571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69" r:id="rId2"/>
    <p:sldLayoutId id="2147483757" r:id="rId3"/>
    <p:sldLayoutId id="2147483771" r:id="rId4"/>
    <p:sldLayoutId id="2147483770" r:id="rId5"/>
    <p:sldLayoutId id="2147483768" r:id="rId6"/>
    <p:sldLayoutId id="2147483759" r:id="rId7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kumimoji="1" sz="2400" kern="1200">
          <a:solidFill>
            <a:schemeClr val="bg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2160" userDrawn="1">
          <p15:clr>
            <a:srgbClr val="F26B43"/>
          </p15:clr>
        </p15:guide>
        <p15:guide id="14" pos="3120" userDrawn="1">
          <p15:clr>
            <a:srgbClr val="F26B43"/>
          </p15:clr>
        </p15:guide>
        <p15:guide id="21" pos="512" userDrawn="1">
          <p15:clr>
            <a:srgbClr val="F26B43"/>
          </p15:clr>
        </p15:guide>
        <p15:guide id="22" pos="5728" userDrawn="1">
          <p15:clr>
            <a:srgbClr val="F26B43"/>
          </p15:clr>
        </p15:guide>
        <p15:guide id="23" orient="horz" pos="414" userDrawn="1">
          <p15:clr>
            <a:srgbClr val="F26B43"/>
          </p15:clr>
        </p15:guide>
        <p15:guide id="24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C4DB6E23-EB2D-6FCD-643D-E94E35250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9064" y="489405"/>
            <a:ext cx="3811959" cy="1383741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4677146-DF4B-00A3-0105-C57845F3D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800" y="3104964"/>
            <a:ext cx="8280400" cy="609398"/>
          </a:xfrm>
        </p:spPr>
        <p:txBody>
          <a:bodyPr/>
          <a:lstStyle/>
          <a:p>
            <a:r>
              <a:rPr lang="ja-JP" altLang="en-US" sz="3600" dirty="0"/>
              <a:t>冬休み課題テスト　＋　進数とデータ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DCCAFB-727B-4B45-F911-61A6C7299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00" y="2464208"/>
            <a:ext cx="8280400" cy="424732"/>
          </a:xfrm>
        </p:spPr>
        <p:txBody>
          <a:bodyPr/>
          <a:lstStyle/>
          <a:p>
            <a:r>
              <a:rPr lang="ja-JP" altLang="en-US" sz="2400" dirty="0"/>
              <a:t>データサイエンス　</a:t>
            </a:r>
            <a:endParaRPr kumimoji="1"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C5F4B8-5F85-9229-CBFF-A5BB7C7FD8E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84648" y="4725144"/>
            <a:ext cx="7056437" cy="3600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>
                <a:solidFill>
                  <a:srgbClr val="3F3F3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データ・進数</a:t>
            </a:r>
            <a:r>
              <a:rPr kumimoji="1" lang="ja-JP" altLang="en-US" dirty="0">
                <a:solidFill>
                  <a:srgbClr val="3F3F3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の考え方と計算方法を学ぼう</a:t>
            </a:r>
            <a:endParaRPr kumimoji="1" lang="ja-JP" alt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954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10 </a:t>
            </a:r>
            <a:r>
              <a:rPr lang="ja-JP" altLang="en-US" dirty="0"/>
              <a:t>進数と</a:t>
            </a:r>
            <a:r>
              <a:rPr lang="en-US" altLang="ja-JP" dirty="0"/>
              <a:t>2 </a:t>
            </a:r>
            <a:r>
              <a:rPr lang="ja-JP" altLang="en-US" dirty="0"/>
              <a:t>進数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b="1" dirty="0">
                <a:solidFill>
                  <a:srgbClr val="E53760"/>
                </a:solidFill>
              </a:rPr>
              <a:t>10</a:t>
            </a:r>
            <a:r>
              <a:rPr lang="ja-JP" altLang="en-US" b="1" dirty="0">
                <a:solidFill>
                  <a:srgbClr val="E53760"/>
                </a:solidFill>
              </a:rPr>
              <a:t>進数　</a:t>
            </a:r>
          </a:p>
          <a:p>
            <a:pPr marL="0" indent="0">
              <a:buNone/>
            </a:pPr>
            <a:r>
              <a:rPr lang="ja-JP" altLang="en-US" dirty="0"/>
              <a:t>　→　</a:t>
            </a:r>
            <a:r>
              <a:rPr lang="en-US" altLang="ja-JP" b="1" u="sng" dirty="0"/>
              <a:t>0</a:t>
            </a:r>
            <a:r>
              <a:rPr lang="ja-JP" altLang="en-US" b="1" u="sng" dirty="0"/>
              <a:t>～</a:t>
            </a:r>
            <a:r>
              <a:rPr lang="en-US" altLang="ja-JP" b="1" u="sng" dirty="0"/>
              <a:t>9</a:t>
            </a:r>
            <a:r>
              <a:rPr lang="en-US" altLang="ja-JP" b="1" dirty="0"/>
              <a:t> </a:t>
            </a:r>
            <a:r>
              <a:rPr lang="ja-JP" altLang="en-US" dirty="0"/>
              <a:t>までの </a:t>
            </a:r>
            <a:r>
              <a:rPr lang="en-US" altLang="ja-JP" b="1" u="sng" dirty="0"/>
              <a:t>10 </a:t>
            </a:r>
            <a:r>
              <a:rPr lang="ja-JP" altLang="en-US" b="1" u="sng" dirty="0"/>
              <a:t>種類</a:t>
            </a:r>
            <a:r>
              <a:rPr lang="ja-JP" altLang="en-US" b="1" dirty="0"/>
              <a:t> </a:t>
            </a:r>
            <a:r>
              <a:rPr lang="ja-JP" altLang="en-US" dirty="0"/>
              <a:t>の数字を用いる</a:t>
            </a:r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lang="ja-JP" altLang="en-US" b="1" dirty="0">
                <a:solidFill>
                  <a:srgbClr val="0071BC"/>
                </a:solidFill>
              </a:rPr>
              <a:t>人間が数の表現に使う</a:t>
            </a:r>
          </a:p>
          <a:p>
            <a:pPr marL="0" indent="0">
              <a:buNone/>
            </a:pPr>
            <a:endParaRPr lang="ja-JP" altLang="en-US" sz="1200" dirty="0"/>
          </a:p>
          <a:p>
            <a:pPr marL="0" indent="0">
              <a:buNone/>
            </a:pPr>
            <a:r>
              <a:rPr lang="en-US" altLang="ja-JP" b="1" dirty="0">
                <a:solidFill>
                  <a:srgbClr val="E53760"/>
                </a:solidFill>
              </a:rPr>
              <a:t>2</a:t>
            </a:r>
            <a:r>
              <a:rPr lang="ja-JP" altLang="en-US" b="1" dirty="0">
                <a:solidFill>
                  <a:srgbClr val="E53760"/>
                </a:solidFill>
              </a:rPr>
              <a:t>進数</a:t>
            </a:r>
          </a:p>
          <a:p>
            <a:pPr marL="0" indent="0">
              <a:buNone/>
            </a:pPr>
            <a:r>
              <a:rPr lang="ja-JP" altLang="en-US" dirty="0"/>
              <a:t>　→　</a:t>
            </a:r>
            <a:r>
              <a:rPr lang="en-US" altLang="ja-JP" b="1" u="sng" dirty="0"/>
              <a:t>0 </a:t>
            </a:r>
            <a:r>
              <a:rPr lang="ja-JP" altLang="en-US" b="1" u="sng" dirty="0"/>
              <a:t>と </a:t>
            </a:r>
            <a:r>
              <a:rPr lang="en-US" altLang="ja-JP" b="1" u="sng" dirty="0"/>
              <a:t>1</a:t>
            </a:r>
            <a:r>
              <a:rPr lang="en-US" altLang="ja-JP" b="1" dirty="0"/>
              <a:t> </a:t>
            </a:r>
            <a:r>
              <a:rPr lang="ja-JP" altLang="en-US" dirty="0"/>
              <a:t>の </a:t>
            </a:r>
            <a:r>
              <a:rPr lang="ja-JP" altLang="en-US" b="1" u="sng" dirty="0"/>
              <a:t>２種類</a:t>
            </a:r>
            <a:r>
              <a:rPr lang="ja-JP" altLang="en-US" dirty="0"/>
              <a:t>の数字を用いる</a:t>
            </a:r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lang="ja-JP" altLang="en-US" b="1" dirty="0">
                <a:solidFill>
                  <a:srgbClr val="0071BC"/>
                </a:solidFill>
              </a:rPr>
              <a:t>コンピュータの</a:t>
            </a:r>
            <a:r>
              <a:rPr lang="ja-JP" altLang="en-US" b="1" u="sng" dirty="0">
                <a:solidFill>
                  <a:srgbClr val="0071BC"/>
                </a:solidFill>
              </a:rPr>
              <a:t>内部</a:t>
            </a:r>
            <a:r>
              <a:rPr lang="ja-JP" altLang="en-US" b="1" dirty="0">
                <a:solidFill>
                  <a:srgbClr val="0071BC"/>
                </a:solidFill>
              </a:rPr>
              <a:t>では、</a:t>
            </a:r>
            <a:r>
              <a:rPr lang="en-US" altLang="ja-JP" b="1" dirty="0">
                <a:solidFill>
                  <a:srgbClr val="0071BC"/>
                </a:solidFill>
              </a:rPr>
              <a:t>2 </a:t>
            </a:r>
            <a:r>
              <a:rPr lang="ja-JP" altLang="en-US" b="1" dirty="0">
                <a:solidFill>
                  <a:srgbClr val="0071BC"/>
                </a:solidFill>
              </a:rPr>
              <a:t>進法を扱う</a:t>
            </a:r>
          </a:p>
          <a:p>
            <a:endParaRPr kumimoji="1" lang="ja-JP" altLang="en-US" dirty="0"/>
          </a:p>
        </p:txBody>
      </p:sp>
      <p:pic>
        <p:nvPicPr>
          <p:cNvPr id="1026" name="Picture 2" descr="https://kajibookblog.com/wp-content/uploads/2021/07/d9b2ca24dfbf5df4f512c11e7ffe2e38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967" y="3954423"/>
            <a:ext cx="4466065" cy="255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進数/10進数/8進数/16進数とは？｜ITパスポート試験無料教材 | ぽんぱす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032" y="4473116"/>
            <a:ext cx="2682817" cy="184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人 - 無料ピクトグラム｜白黒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02" y="5193437"/>
            <a:ext cx="1748044" cy="131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指折りリハビリレク | 赤マル福祉のがんばろう！日本の介護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36" y="4386108"/>
            <a:ext cx="1584176" cy="67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11160F3-4819-2A5C-C06C-08ED3AB08798}"/>
              </a:ext>
            </a:extLst>
          </p:cNvPr>
          <p:cNvSpPr/>
          <p:nvPr/>
        </p:nvSpPr>
        <p:spPr bwMode="auto">
          <a:xfrm>
            <a:off x="452500" y="3825043"/>
            <a:ext cx="9181019" cy="285240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6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著作権保護</a:t>
            </a:r>
            <a:endParaRPr kumimoji="1" lang="ja-JP" altLang="en-US" sz="3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1777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２進数への変換の仕組みを探ろう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ja-JP" b="1" dirty="0"/>
          </a:p>
          <a:p>
            <a:pPr marL="0" indent="0" algn="ctr">
              <a:buNone/>
            </a:pPr>
            <a:endParaRPr lang="en-US" altLang="ja-JP" b="1" dirty="0"/>
          </a:p>
          <a:p>
            <a:pPr marL="0" indent="0" algn="ctr">
              <a:buNone/>
            </a:pPr>
            <a:r>
              <a:rPr lang="en-US" altLang="ja-JP" sz="4400" b="1" dirty="0">
                <a:solidFill>
                  <a:srgbClr val="F1F1F2"/>
                </a:solidFill>
              </a:rPr>
              <a:t>0</a:t>
            </a:r>
            <a:r>
              <a:rPr lang="en-US" altLang="ja-JP" sz="4400" b="1" dirty="0"/>
              <a:t>1</a:t>
            </a:r>
            <a:r>
              <a:rPr lang="ja-JP" altLang="en-US" sz="4400" b="1" dirty="0"/>
              <a:t> </a:t>
            </a:r>
            <a:r>
              <a:rPr lang="en-US" altLang="ja-JP" sz="4400" b="1" dirty="0"/>
              <a:t>= 01</a:t>
            </a:r>
          </a:p>
          <a:p>
            <a:pPr marL="0" indent="0" algn="ctr">
              <a:buNone/>
            </a:pPr>
            <a:r>
              <a:rPr lang="en-US" altLang="ja-JP" sz="4400" b="1" dirty="0">
                <a:solidFill>
                  <a:srgbClr val="F1F1F2"/>
                </a:solidFill>
              </a:rPr>
              <a:t>0</a:t>
            </a:r>
            <a:r>
              <a:rPr lang="en-US" altLang="ja-JP" sz="4400" b="1" dirty="0"/>
              <a:t>2 = 10</a:t>
            </a:r>
          </a:p>
          <a:p>
            <a:pPr marL="0" indent="0" algn="ctr">
              <a:buNone/>
            </a:pPr>
            <a:r>
              <a:rPr lang="en-US" altLang="ja-JP" sz="4400" b="1" dirty="0">
                <a:solidFill>
                  <a:srgbClr val="F1F1F2"/>
                </a:solidFill>
              </a:rPr>
              <a:t>0</a:t>
            </a:r>
            <a:r>
              <a:rPr lang="en-US" altLang="ja-JP" sz="4400" b="1" dirty="0"/>
              <a:t>3 = 11</a:t>
            </a:r>
          </a:p>
          <a:p>
            <a:pPr marL="0" indent="0" algn="ctr">
              <a:buNone/>
            </a:pPr>
            <a:r>
              <a:rPr lang="en-US" altLang="ja-JP" sz="4400" b="1" dirty="0"/>
              <a:t>16 = </a:t>
            </a:r>
            <a:r>
              <a:rPr lang="en-US" altLang="ja-JP" sz="4400" b="1" dirty="0">
                <a:solidFill>
                  <a:srgbClr val="F1F1F2"/>
                </a:solidFill>
              </a:rPr>
              <a:t>00</a:t>
            </a:r>
          </a:p>
          <a:p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603639" y="5589240"/>
            <a:ext cx="46987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solidFill>
                  <a:srgbClr val="0070C0"/>
                </a:solidFill>
                <a:latin typeface="+mn-ea"/>
              </a:rPr>
              <a:t>規則性に気付こう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56556" y="3248980"/>
            <a:ext cx="20762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4400" b="1" dirty="0">
                <a:solidFill>
                  <a:srgbClr val="0070C0"/>
                </a:solidFill>
                <a:latin typeface="+mn-ea"/>
              </a:rPr>
              <a:t>進数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7041232" y="3248980"/>
            <a:ext cx="16946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  <a:latin typeface="+mn-ea"/>
              </a:rPr>
              <a:t>2</a:t>
            </a:r>
            <a:r>
              <a:rPr lang="ja-JP" altLang="en-US" sz="4400" b="1" dirty="0">
                <a:solidFill>
                  <a:srgbClr val="0070C0"/>
                </a:solidFill>
                <a:latin typeface="+mn-ea"/>
              </a:rPr>
              <a:t>進数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0648F5-F285-4B91-BAB7-54A7B5B7FBFD}"/>
              </a:ext>
            </a:extLst>
          </p:cNvPr>
          <p:cNvSpPr txBox="1"/>
          <p:nvPr/>
        </p:nvSpPr>
        <p:spPr>
          <a:xfrm>
            <a:off x="5349044" y="4342166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+mn-ea"/>
                <a:ea typeface="+mn-ea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66066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ヒント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全ての進数は、</a:t>
            </a:r>
            <a:r>
              <a:rPr lang="ja-JP" altLang="en-US" b="1" dirty="0">
                <a:solidFill>
                  <a:srgbClr val="E53760"/>
                </a:solidFill>
              </a:rPr>
              <a:t>位取り記数法</a:t>
            </a:r>
            <a:r>
              <a:rPr lang="ja-JP" altLang="en-US" dirty="0"/>
              <a:t>で表現できる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86223"/>
              </p:ext>
            </p:extLst>
          </p:nvPr>
        </p:nvGraphicFramePr>
        <p:xfrm>
          <a:off x="3260812" y="1736812"/>
          <a:ext cx="6129000" cy="11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2250">
                  <a:extLst>
                    <a:ext uri="{9D8B030D-6E8A-4147-A177-3AD203B41FA5}">
                      <a16:colId xmlns:a16="http://schemas.microsoft.com/office/drawing/2014/main" val="682293667"/>
                    </a:ext>
                  </a:extLst>
                </a:gridCol>
                <a:gridCol w="1532250">
                  <a:extLst>
                    <a:ext uri="{9D8B030D-6E8A-4147-A177-3AD203B41FA5}">
                      <a16:colId xmlns:a16="http://schemas.microsoft.com/office/drawing/2014/main" val="1152243897"/>
                    </a:ext>
                  </a:extLst>
                </a:gridCol>
                <a:gridCol w="1532250">
                  <a:extLst>
                    <a:ext uri="{9D8B030D-6E8A-4147-A177-3AD203B41FA5}">
                      <a16:colId xmlns:a16="http://schemas.microsoft.com/office/drawing/2014/main" val="2626098008"/>
                    </a:ext>
                  </a:extLst>
                </a:gridCol>
                <a:gridCol w="1532250">
                  <a:extLst>
                    <a:ext uri="{9D8B030D-6E8A-4147-A177-3AD203B41FA5}">
                      <a16:colId xmlns:a16="http://schemas.microsoft.com/office/drawing/2014/main" val="1575303123"/>
                    </a:ext>
                  </a:extLst>
                </a:gridCol>
              </a:tblGrid>
              <a:tr h="55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1000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100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10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388488396"/>
                  </a:ext>
                </a:extLst>
              </a:tr>
              <a:tr h="55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0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0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5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178919157"/>
                  </a:ext>
                </a:extLst>
              </a:tr>
            </a:tbl>
          </a:graphicData>
        </a:graphic>
      </p:graphicFrame>
      <p:graphicFrame>
        <p:nvGraphicFramePr>
          <p:cNvPr id="6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632278"/>
              </p:ext>
            </p:extLst>
          </p:nvPr>
        </p:nvGraphicFramePr>
        <p:xfrm>
          <a:off x="3260812" y="4149080"/>
          <a:ext cx="6129000" cy="11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2250">
                  <a:extLst>
                    <a:ext uri="{9D8B030D-6E8A-4147-A177-3AD203B41FA5}">
                      <a16:colId xmlns:a16="http://schemas.microsoft.com/office/drawing/2014/main" val="682293667"/>
                    </a:ext>
                  </a:extLst>
                </a:gridCol>
                <a:gridCol w="1532250">
                  <a:extLst>
                    <a:ext uri="{9D8B030D-6E8A-4147-A177-3AD203B41FA5}">
                      <a16:colId xmlns:a16="http://schemas.microsoft.com/office/drawing/2014/main" val="1152243897"/>
                    </a:ext>
                  </a:extLst>
                </a:gridCol>
                <a:gridCol w="1532250">
                  <a:extLst>
                    <a:ext uri="{9D8B030D-6E8A-4147-A177-3AD203B41FA5}">
                      <a16:colId xmlns:a16="http://schemas.microsoft.com/office/drawing/2014/main" val="2626098008"/>
                    </a:ext>
                  </a:extLst>
                </a:gridCol>
                <a:gridCol w="1532250">
                  <a:extLst>
                    <a:ext uri="{9D8B030D-6E8A-4147-A177-3AD203B41FA5}">
                      <a16:colId xmlns:a16="http://schemas.microsoft.com/office/drawing/2014/main" val="1575303123"/>
                    </a:ext>
                  </a:extLst>
                </a:gridCol>
              </a:tblGrid>
              <a:tr h="55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8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4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2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388488396"/>
                  </a:ext>
                </a:extLst>
              </a:tr>
              <a:tr h="55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rgbClr val="E53760"/>
                          </a:solidFill>
                        </a:rPr>
                        <a:t>1</a:t>
                      </a:r>
                      <a:endParaRPr kumimoji="1" lang="ja-JP" altLang="en-US" sz="2400" b="1" dirty="0">
                        <a:solidFill>
                          <a:srgbClr val="E5376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17891915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33748" y="2104261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latin typeface="+mn-ea"/>
              </a:rPr>
              <a:t>１０進数の</a:t>
            </a:r>
            <a:r>
              <a:rPr lang="ja-JP" altLang="en-US" sz="2800" b="1" dirty="0">
                <a:solidFill>
                  <a:srgbClr val="E53760"/>
                </a:solidFill>
                <a:latin typeface="+mn-ea"/>
              </a:rPr>
              <a:t>１５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3748" y="4487216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latin typeface="+mn-ea"/>
                <a:ea typeface="+mn-ea"/>
              </a:rPr>
              <a:t>２</a:t>
            </a:r>
            <a:r>
              <a:rPr kumimoji="1" lang="ja-JP" altLang="en-US" sz="2800" b="1" dirty="0">
                <a:latin typeface="+mn-ea"/>
                <a:ea typeface="+mn-ea"/>
              </a:rPr>
              <a:t>進数で表すと</a:t>
            </a:r>
          </a:p>
        </p:txBody>
      </p:sp>
      <p:sp>
        <p:nvSpPr>
          <p:cNvPr id="9" name="四角形吹き出し 8"/>
          <p:cNvSpPr/>
          <p:nvPr/>
        </p:nvSpPr>
        <p:spPr bwMode="auto">
          <a:xfrm>
            <a:off x="6429164" y="3061522"/>
            <a:ext cx="3089537" cy="966297"/>
          </a:xfrm>
          <a:prstGeom prst="wedgeRectCallout">
            <a:avLst>
              <a:gd name="adj1" fmla="val 18708"/>
              <a:gd name="adj2" fmla="val -65092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kumimoji="1" lang="ja-JP" altLang="en-US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進数は</a:t>
            </a:r>
            <a:r>
              <a:rPr kumimoji="1"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１つの位に</a:t>
            </a:r>
            <a:endParaRPr kumimoji="1" lang="en-US" altLang="ja-JP" sz="1600" b="1" dirty="0">
              <a:solidFill>
                <a:srgbClr val="0071B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種類（</a:t>
            </a:r>
            <a:r>
              <a:rPr lang="en-US" altLang="ja-JP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</a:t>
            </a:r>
            <a:r>
              <a:rPr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</a:t>
            </a:r>
            <a:r>
              <a:rPr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）の数字</a:t>
            </a:r>
            <a:r>
              <a:rPr lang="ja-JP" altLang="en-US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が入る</a:t>
            </a: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四角形吹き出し 9"/>
          <p:cNvSpPr/>
          <p:nvPr/>
        </p:nvSpPr>
        <p:spPr bwMode="auto">
          <a:xfrm>
            <a:off x="6429164" y="5478217"/>
            <a:ext cx="2973897" cy="966297"/>
          </a:xfrm>
          <a:prstGeom prst="wedgeRectCallout">
            <a:avLst>
              <a:gd name="adj1" fmla="val 20332"/>
              <a:gd name="adj2" fmla="val -65092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1" lang="ja-JP" altLang="en-US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進数は</a:t>
            </a:r>
            <a:r>
              <a:rPr kumimoji="1"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１つの位に</a:t>
            </a:r>
            <a:endParaRPr kumimoji="1" lang="en-US" altLang="ja-JP" sz="1600" b="1" dirty="0">
              <a:solidFill>
                <a:srgbClr val="0071B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種類（</a:t>
            </a:r>
            <a:r>
              <a:rPr lang="en-US" altLang="ja-JP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</a:t>
            </a:r>
            <a:r>
              <a:rPr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）の数字</a:t>
            </a:r>
            <a:r>
              <a:rPr lang="ja-JP" altLang="en-US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が入る</a:t>
            </a: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フローチャート: 代替処理 11"/>
          <p:cNvSpPr/>
          <p:nvPr/>
        </p:nvSpPr>
        <p:spPr bwMode="auto">
          <a:xfrm>
            <a:off x="2612740" y="2966398"/>
            <a:ext cx="3456384" cy="1069095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１０の位が１ ＋ </a:t>
            </a:r>
            <a:r>
              <a:rPr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１の位が５　</a:t>
            </a:r>
            <a:endParaRPr lang="en-US" altLang="ja-JP" sz="1600" b="1" dirty="0">
              <a:solidFill>
                <a:srgbClr val="FFE1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 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１０</a:t>
            </a:r>
            <a:r>
              <a:rPr kumimoji="1"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 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＋ </a:t>
            </a:r>
            <a:r>
              <a:rPr kumimoji="1"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× 5 ) 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</a:p>
        </p:txBody>
      </p:sp>
      <p:sp>
        <p:nvSpPr>
          <p:cNvPr id="13" name="フローチャート: 代替処理 12"/>
          <p:cNvSpPr/>
          <p:nvPr/>
        </p:nvSpPr>
        <p:spPr bwMode="auto">
          <a:xfrm>
            <a:off x="915269" y="5403260"/>
            <a:ext cx="5148572" cy="1069095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</a:t>
            </a:r>
            <a:r>
              <a:rPr lang="ja-JP" altLang="en-US" sz="1600" b="1" dirty="0" err="1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の位</a:t>
            </a:r>
            <a:r>
              <a:rPr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 </a:t>
            </a:r>
            <a:r>
              <a:rPr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＋ 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1600" b="1" dirty="0" err="1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の位</a:t>
            </a:r>
            <a:r>
              <a:rPr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 + 2</a:t>
            </a:r>
            <a:r>
              <a:rPr kumimoji="1" lang="ja-JP" altLang="en-US" sz="1600" b="1" dirty="0" err="1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の位が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 ＋ </a:t>
            </a:r>
            <a:r>
              <a:rPr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１の位が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</a:t>
            </a:r>
            <a:endParaRPr lang="en-US" altLang="ja-JP" sz="1600" b="1" dirty="0">
              <a:solidFill>
                <a:srgbClr val="FFE1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( 8 ×</a:t>
            </a:r>
            <a:r>
              <a:rPr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 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 + ( 4 ×</a:t>
            </a:r>
            <a:r>
              <a:rPr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 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 +</a:t>
            </a:r>
            <a:r>
              <a:rPr kumimoji="1"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( 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 </a:t>
            </a:r>
            <a:r>
              <a:rPr kumimoji="1"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 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＋ </a:t>
            </a:r>
            <a:r>
              <a:rPr kumimoji="1"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en-US" altLang="ja-JP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× 1 ) </a:t>
            </a:r>
            <a:r>
              <a:rPr kumimoji="1" lang="ja-JP" altLang="en-US" sz="1600" b="1" dirty="0">
                <a:solidFill>
                  <a:srgbClr val="FFE1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</a:p>
        </p:txBody>
      </p:sp>
      <p:sp>
        <p:nvSpPr>
          <p:cNvPr id="14" name="下カーブ矢印 13"/>
          <p:cNvSpPr/>
          <p:nvPr/>
        </p:nvSpPr>
        <p:spPr bwMode="auto">
          <a:xfrm flipH="1">
            <a:off x="7185248" y="1349323"/>
            <a:ext cx="1296144" cy="288032"/>
          </a:xfrm>
          <a:prstGeom prst="curved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四角形吹き出し 14"/>
          <p:cNvSpPr/>
          <p:nvPr/>
        </p:nvSpPr>
        <p:spPr bwMode="auto">
          <a:xfrm>
            <a:off x="6659139" y="173300"/>
            <a:ext cx="3089537" cy="941675"/>
          </a:xfrm>
          <a:prstGeom prst="wedgeRectCallout">
            <a:avLst>
              <a:gd name="adj1" fmla="val 5306"/>
              <a:gd name="adj2" fmla="val 6971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kumimoji="1" lang="ja-JP" altLang="en-US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進数は</a:t>
            </a:r>
            <a:r>
              <a:rPr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桁が上がると</a:t>
            </a:r>
            <a:r>
              <a:rPr lang="en-US" altLang="ja-JP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倍</a:t>
            </a:r>
            <a:endParaRPr lang="en-US" altLang="ja-JP" sz="1600" b="1" dirty="0">
              <a:solidFill>
                <a:srgbClr val="0071B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1"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進数は桁が上がると</a:t>
            </a:r>
            <a:r>
              <a:rPr kumimoji="1" lang="en-US" altLang="ja-JP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1" lang="ja-JP" altLang="en-US" sz="1600" b="1" dirty="0">
                <a:solidFill>
                  <a:srgbClr val="0071B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倍</a:t>
            </a: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5791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確認問題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(</a:t>
            </a:r>
            <a:r>
              <a:rPr lang="ja-JP" altLang="en-US" dirty="0"/>
              <a:t> </a:t>
            </a:r>
            <a:r>
              <a:rPr lang="en-US" altLang="ja-JP" dirty="0"/>
              <a:t>1010 )</a:t>
            </a:r>
            <a:r>
              <a:rPr lang="en-US" altLang="ja-JP" baseline="-25000" dirty="0"/>
              <a:t>2</a:t>
            </a:r>
            <a:r>
              <a:rPr lang="en-US" altLang="ja-JP" dirty="0"/>
              <a:t>+( 1100 )</a:t>
            </a:r>
            <a:r>
              <a:rPr lang="en-US" altLang="ja-JP" baseline="-25000" dirty="0"/>
              <a:t>2</a:t>
            </a:r>
            <a:r>
              <a:rPr lang="en-US" altLang="ja-JP" dirty="0"/>
              <a:t>=(</a:t>
            </a:r>
            <a:r>
              <a:rPr lang="ja-JP" altLang="en-US" dirty="0"/>
              <a:t>　？　</a:t>
            </a:r>
            <a:r>
              <a:rPr lang="en-US" altLang="ja-JP" dirty="0"/>
              <a:t>)</a:t>
            </a:r>
            <a:r>
              <a:rPr lang="en-US" altLang="ja-JP" baseline="-25000" dirty="0"/>
              <a:t>2</a:t>
            </a:r>
          </a:p>
          <a:p>
            <a:pPr marL="0" indent="0">
              <a:buNone/>
            </a:pPr>
            <a:endParaRPr lang="en-US" altLang="ja-JP" baseline="-25000" dirty="0"/>
          </a:p>
          <a:p>
            <a:pPr marL="0" indent="0">
              <a:buNone/>
            </a:pPr>
            <a:endParaRPr lang="en-US" altLang="ja-JP" baseline="-25000" dirty="0"/>
          </a:p>
          <a:p>
            <a:pPr marL="0" indent="0">
              <a:buNone/>
            </a:pPr>
            <a:endParaRPr lang="en-US" altLang="ja-JP" baseline="-25000" dirty="0"/>
          </a:p>
          <a:p>
            <a:pPr marL="0" indent="0">
              <a:buNone/>
            </a:pPr>
            <a:endParaRPr lang="en-US" altLang="ja-JP" baseline="-25000" dirty="0"/>
          </a:p>
          <a:p>
            <a:pPr marL="0" indent="0">
              <a:buNone/>
            </a:pPr>
            <a:endParaRPr lang="en-US" altLang="ja-JP" baseline="-25000" dirty="0"/>
          </a:p>
          <a:p>
            <a:pPr marL="0" indent="0">
              <a:buNone/>
            </a:pPr>
            <a:endParaRPr lang="en-US" altLang="ja-JP" baseline="-25000" dirty="0"/>
          </a:p>
          <a:p>
            <a:pPr marL="0" indent="0">
              <a:buNone/>
            </a:pPr>
            <a:endParaRPr lang="en-US" altLang="ja-JP" baseline="-25000" dirty="0"/>
          </a:p>
          <a:p>
            <a:pPr marL="0" indent="0">
              <a:buNone/>
            </a:pPr>
            <a:endParaRPr lang="en-US" altLang="ja-JP" baseline="-25000" dirty="0"/>
          </a:p>
          <a:p>
            <a:pPr marL="0" indent="0">
              <a:buNone/>
            </a:pPr>
            <a:r>
              <a:rPr lang="en-US" altLang="ja-JP" dirty="0"/>
              <a:t>( 1111 )</a:t>
            </a:r>
            <a:r>
              <a:rPr lang="en-US" altLang="ja-JP" baseline="-25000" dirty="0"/>
              <a:t>2</a:t>
            </a:r>
            <a:r>
              <a:rPr lang="en-US" altLang="ja-JP" dirty="0"/>
              <a:t>+( 0101 )</a:t>
            </a:r>
            <a:r>
              <a:rPr lang="en-US" altLang="ja-JP" baseline="-25000" dirty="0"/>
              <a:t>2</a:t>
            </a:r>
            <a:r>
              <a:rPr lang="en-US" altLang="ja-JP" dirty="0"/>
              <a:t>=(</a:t>
            </a:r>
            <a:r>
              <a:rPr lang="ja-JP" altLang="en-US" dirty="0"/>
              <a:t>　？　</a:t>
            </a:r>
            <a:r>
              <a:rPr lang="en-US" altLang="ja-JP" dirty="0"/>
              <a:t>)</a:t>
            </a:r>
            <a:r>
              <a:rPr lang="en-US" altLang="ja-JP" baseline="-25000" dirty="0"/>
              <a:t>2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005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en-US" altLang="ja-JP" sz="6000" b="1" dirty="0">
                <a:solidFill>
                  <a:srgbClr val="0071BC"/>
                </a:solidFill>
              </a:rPr>
              <a:t>8</a:t>
            </a:r>
            <a:r>
              <a:rPr kumimoji="1" lang="ja-JP" altLang="en-US" sz="6000" b="1" dirty="0">
                <a:solidFill>
                  <a:srgbClr val="0071BC"/>
                </a:solidFill>
              </a:rPr>
              <a:t>進数と</a:t>
            </a:r>
            <a:r>
              <a:rPr kumimoji="1" lang="en-US" altLang="ja-JP" sz="6000" b="1" dirty="0">
                <a:solidFill>
                  <a:srgbClr val="0071BC"/>
                </a:solidFill>
              </a:rPr>
              <a:t>16</a:t>
            </a:r>
            <a:r>
              <a:rPr kumimoji="1" lang="ja-JP" altLang="en-US" sz="6000" b="1" dirty="0">
                <a:solidFill>
                  <a:srgbClr val="0071BC"/>
                </a:solidFill>
              </a:rPr>
              <a:t>進数</a:t>
            </a:r>
          </a:p>
        </p:txBody>
      </p:sp>
    </p:spTree>
    <p:extLst>
      <p:ext uri="{BB962C8B-B14F-4D97-AF65-F5344CB8AC3E}">
        <p14:creationId xmlns:p14="http://schemas.microsoft.com/office/powerpoint/2010/main" val="172116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コンピュータにとってのわかりやすさ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      </a:t>
            </a:r>
          </a:p>
          <a:p>
            <a:pPr marL="0" indent="0">
              <a:buNone/>
            </a:pPr>
            <a:r>
              <a:rPr lang="en-US" altLang="ja-JP" dirty="0"/>
              <a:t>     </a:t>
            </a:r>
            <a:r>
              <a:rPr lang="ja-JP" altLang="en-US" dirty="0"/>
              <a:t>　　　　</a:t>
            </a:r>
            <a:r>
              <a:rPr lang="en-US" altLang="ja-JP" dirty="0"/>
              <a:t>  100000000</a:t>
            </a:r>
            <a:r>
              <a:rPr lang="ja-JP" altLang="en-US" dirty="0"/>
              <a:t>円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  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１億円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人間が</a:t>
            </a:r>
            <a:r>
              <a:rPr lang="ja-JP" altLang="en-US" b="1" dirty="0">
                <a:solidFill>
                  <a:srgbClr val="0071BC"/>
                </a:solidFill>
              </a:rPr>
              <a:t>桁をまとめて表現する</a:t>
            </a:r>
            <a:r>
              <a:rPr lang="ja-JP" altLang="en-US" dirty="0"/>
              <a:t>ように，</a:t>
            </a:r>
            <a:endParaRPr lang="en-US" altLang="ja-JP" dirty="0"/>
          </a:p>
          <a:p>
            <a:pPr marL="0" indent="0" algn="r">
              <a:buNone/>
            </a:pPr>
            <a:r>
              <a:rPr lang="ja-JP" altLang="en-US" b="1" dirty="0">
                <a:solidFill>
                  <a:srgbClr val="0071BC"/>
                </a:solidFill>
              </a:rPr>
              <a:t>コンピュータで様々な進数</a:t>
            </a:r>
            <a:r>
              <a:rPr lang="ja-JP" altLang="en-US" dirty="0"/>
              <a:t>を使うことがある</a:t>
            </a:r>
            <a:endParaRPr lang="en-US" altLang="ja-JP" dirty="0"/>
          </a:p>
          <a:p>
            <a:pPr marL="0" indent="0" algn="r">
              <a:buNone/>
            </a:pPr>
            <a:r>
              <a:rPr lang="en-US" altLang="ja-JP" sz="1800" dirty="0"/>
              <a:t>※</a:t>
            </a:r>
            <a:r>
              <a:rPr lang="ja-JP" altLang="en-US" sz="1800" b="1" u="sng" dirty="0"/>
              <a:t>２進数の羅列が長すぎると読みにくい</a:t>
            </a:r>
            <a:r>
              <a:rPr lang="ja-JP" altLang="en-US" sz="1800" dirty="0"/>
              <a:t>ので桁をまとめている（人間の都合）</a:t>
            </a:r>
          </a:p>
          <a:p>
            <a:endParaRPr kumimoji="1" lang="ja-JP" altLang="en-US" dirty="0"/>
          </a:p>
        </p:txBody>
      </p:sp>
      <p:pic>
        <p:nvPicPr>
          <p:cNvPr id="5" name="Picture 2" descr="「1億円」の画像検索結果">
            <a:extLst>
              <a:ext uri="{FF2B5EF4-FFF2-40B4-BE49-F238E27FC236}">
                <a16:creationId xmlns:a16="http://schemas.microsoft.com/office/drawing/2014/main" id="{4A2C9FB1-10EF-4BE2-8CF3-DB4B4D0BF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573" y="1375614"/>
            <a:ext cx="1385888" cy="1850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矢印: 下 4">
            <a:extLst>
              <a:ext uri="{FF2B5EF4-FFF2-40B4-BE49-F238E27FC236}">
                <a16:creationId xmlns:a16="http://schemas.microsoft.com/office/drawing/2014/main" id="{459F261E-DA76-4A33-88C6-826EA8997BD7}"/>
              </a:ext>
            </a:extLst>
          </p:cNvPr>
          <p:cNvSpPr/>
          <p:nvPr/>
        </p:nvSpPr>
        <p:spPr>
          <a:xfrm>
            <a:off x="3080792" y="2060847"/>
            <a:ext cx="468052" cy="4797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5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B16396-03D4-F567-74D4-1370B7F486BE}"/>
              </a:ext>
            </a:extLst>
          </p:cNvPr>
          <p:cNvSpPr/>
          <p:nvPr/>
        </p:nvSpPr>
        <p:spPr bwMode="auto">
          <a:xfrm>
            <a:off x="5781092" y="1005584"/>
            <a:ext cx="2952328" cy="285240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6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著作権保護</a:t>
            </a:r>
            <a:endParaRPr kumimoji="1" lang="ja-JP" altLang="en-US" sz="3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021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 8 </a:t>
            </a:r>
            <a:r>
              <a:rPr lang="ja-JP" altLang="en-US" dirty="0"/>
              <a:t>進数と </a:t>
            </a:r>
            <a:r>
              <a:rPr lang="en-US" altLang="ja-JP" dirty="0"/>
              <a:t>16 </a:t>
            </a:r>
            <a:r>
              <a:rPr lang="ja-JP" altLang="en-US" dirty="0"/>
              <a:t>進数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b="1" dirty="0">
                <a:solidFill>
                  <a:srgbClr val="E53760"/>
                </a:solidFill>
              </a:rPr>
              <a:t>8</a:t>
            </a:r>
            <a:r>
              <a:rPr lang="ja-JP" altLang="en-US" b="1" dirty="0">
                <a:solidFill>
                  <a:srgbClr val="E53760"/>
                </a:solidFill>
              </a:rPr>
              <a:t>進数　</a:t>
            </a:r>
          </a:p>
          <a:p>
            <a:pPr marL="0" indent="0">
              <a:buNone/>
            </a:pPr>
            <a:r>
              <a:rPr lang="ja-JP" altLang="en-US" dirty="0"/>
              <a:t>　→　</a:t>
            </a:r>
            <a:r>
              <a:rPr lang="en-US" altLang="ja-JP" b="1" u="sng" dirty="0"/>
              <a:t>0</a:t>
            </a:r>
            <a:r>
              <a:rPr lang="ja-JP" altLang="en-US" b="1" u="sng" dirty="0"/>
              <a:t>～</a:t>
            </a:r>
            <a:r>
              <a:rPr lang="en-US" altLang="ja-JP" b="1" u="sng" dirty="0"/>
              <a:t>7</a:t>
            </a:r>
            <a:r>
              <a:rPr lang="en-US" altLang="ja-JP" b="1" dirty="0"/>
              <a:t> </a:t>
            </a:r>
            <a:r>
              <a:rPr lang="ja-JP" altLang="en-US" dirty="0"/>
              <a:t>までの </a:t>
            </a:r>
            <a:r>
              <a:rPr lang="en-US" altLang="ja-JP" b="1" u="sng" dirty="0"/>
              <a:t>8</a:t>
            </a:r>
            <a:r>
              <a:rPr lang="ja-JP" altLang="en-US" b="1" u="sng" dirty="0"/>
              <a:t>種類</a:t>
            </a:r>
            <a:r>
              <a:rPr lang="ja-JP" altLang="en-US" b="1" dirty="0"/>
              <a:t> </a:t>
            </a:r>
            <a:r>
              <a:rPr lang="ja-JP" altLang="en-US" dirty="0"/>
              <a:t>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数字を用いる</a:t>
            </a:r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lang="ja-JP" altLang="en-US" b="1" dirty="0">
                <a:solidFill>
                  <a:srgbClr val="0071BC"/>
                </a:solidFill>
              </a:rPr>
              <a:t>桁が上がると</a:t>
            </a:r>
            <a:r>
              <a:rPr lang="en-US" altLang="ja-JP" b="1" dirty="0">
                <a:solidFill>
                  <a:srgbClr val="0071BC"/>
                </a:solidFill>
              </a:rPr>
              <a:t>8</a:t>
            </a:r>
            <a:r>
              <a:rPr lang="ja-JP" altLang="en-US" b="1" dirty="0">
                <a:solidFill>
                  <a:srgbClr val="0071BC"/>
                </a:solidFill>
              </a:rPr>
              <a:t>倍</a:t>
            </a:r>
            <a:endParaRPr lang="en-US" altLang="ja-JP" b="1" dirty="0">
              <a:solidFill>
                <a:srgbClr val="0071BC"/>
              </a:solidFill>
            </a:endParaRPr>
          </a:p>
          <a:p>
            <a:pPr marL="0" indent="0">
              <a:buNone/>
            </a:pPr>
            <a:endParaRPr lang="en-US" altLang="ja-JP" sz="1200" b="1" dirty="0">
              <a:solidFill>
                <a:srgbClr val="0071BC"/>
              </a:solidFill>
            </a:endParaRPr>
          </a:p>
          <a:p>
            <a:pPr marL="0" indent="0">
              <a:buNone/>
            </a:pPr>
            <a:endParaRPr lang="ja-JP" altLang="en-US" sz="1200" dirty="0"/>
          </a:p>
          <a:p>
            <a:pPr marL="0" indent="0">
              <a:buNone/>
            </a:pPr>
            <a:r>
              <a:rPr lang="en-US" altLang="ja-JP" b="1" dirty="0">
                <a:solidFill>
                  <a:srgbClr val="E53760"/>
                </a:solidFill>
              </a:rPr>
              <a:t>16</a:t>
            </a:r>
            <a:r>
              <a:rPr lang="ja-JP" altLang="en-US" b="1" dirty="0">
                <a:solidFill>
                  <a:srgbClr val="E53760"/>
                </a:solidFill>
              </a:rPr>
              <a:t>進数</a:t>
            </a:r>
          </a:p>
          <a:p>
            <a:pPr marL="0" indent="0">
              <a:buNone/>
            </a:pPr>
            <a:r>
              <a:rPr lang="ja-JP" altLang="en-US" dirty="0"/>
              <a:t>　→　</a:t>
            </a:r>
            <a:r>
              <a:rPr lang="en-US" altLang="ja-JP" b="1" u="sng" dirty="0"/>
              <a:t>0 </a:t>
            </a:r>
            <a:r>
              <a:rPr lang="ja-JP" altLang="en-US" b="1" u="sng" dirty="0"/>
              <a:t>と </a:t>
            </a:r>
            <a:r>
              <a:rPr lang="en-US" altLang="ja-JP" b="1" u="sng" dirty="0"/>
              <a:t>F</a:t>
            </a:r>
            <a:r>
              <a:rPr lang="en-US" altLang="ja-JP" b="1" dirty="0"/>
              <a:t> </a:t>
            </a:r>
            <a:r>
              <a:rPr lang="ja-JP" altLang="en-US" dirty="0"/>
              <a:t>の </a:t>
            </a:r>
            <a:r>
              <a:rPr lang="en-US" altLang="ja-JP" b="1" u="sng" dirty="0"/>
              <a:t>16</a:t>
            </a:r>
            <a:r>
              <a:rPr lang="ja-JP" altLang="en-US" b="1" u="sng" dirty="0"/>
              <a:t>種類</a:t>
            </a:r>
            <a:r>
              <a:rPr lang="ja-JP" altLang="en-US" b="1" dirty="0"/>
              <a:t> </a:t>
            </a:r>
            <a:r>
              <a:rPr lang="ja-JP" altLang="en-US" dirty="0"/>
              <a:t>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数字・記号を用いる</a:t>
            </a:r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lang="ja-JP" altLang="en-US" b="1" dirty="0">
                <a:solidFill>
                  <a:srgbClr val="0071BC"/>
                </a:solidFill>
              </a:rPr>
              <a:t>桁が上がると</a:t>
            </a:r>
            <a:r>
              <a:rPr lang="en-US" altLang="ja-JP" b="1" dirty="0">
                <a:solidFill>
                  <a:srgbClr val="0071BC"/>
                </a:solidFill>
              </a:rPr>
              <a:t>16</a:t>
            </a:r>
            <a:r>
              <a:rPr lang="ja-JP" altLang="en-US" b="1" dirty="0">
                <a:solidFill>
                  <a:srgbClr val="0071BC"/>
                </a:solidFill>
              </a:rPr>
              <a:t>倍</a:t>
            </a:r>
            <a:endParaRPr lang="ja-JP" altLang="en-US" sz="12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pPr marL="0" indent="0" algn="ctr">
              <a:buNone/>
            </a:pPr>
            <a:r>
              <a:rPr lang="ja-JP" altLang="en-US" dirty="0"/>
              <a:t>　</a:t>
            </a:r>
            <a:r>
              <a:rPr lang="en-US" altLang="ja-JP" sz="2000" dirty="0"/>
              <a:t>( 255 )</a:t>
            </a:r>
            <a:r>
              <a:rPr lang="en-US" altLang="ja-JP" sz="2000" baseline="-25000" dirty="0"/>
              <a:t>2</a:t>
            </a:r>
            <a:r>
              <a:rPr lang="en-US" altLang="ja-JP" sz="2000" dirty="0"/>
              <a:t> </a:t>
            </a:r>
            <a:r>
              <a:rPr lang="ja-JP" altLang="en-US" sz="2000" dirty="0"/>
              <a:t>→ </a:t>
            </a:r>
            <a:r>
              <a:rPr lang="en-US" altLang="ja-JP" sz="2000" dirty="0"/>
              <a:t>( FF )</a:t>
            </a:r>
            <a:r>
              <a:rPr lang="en-US" altLang="ja-JP" sz="2000" baseline="-25000" dirty="0"/>
              <a:t>16</a:t>
            </a:r>
            <a:r>
              <a:rPr lang="ja-JP" altLang="en-US" sz="2000" baseline="-25000" dirty="0"/>
              <a:t>　</a:t>
            </a:r>
            <a:r>
              <a:rPr lang="ja-JP" altLang="en-US" sz="2000" dirty="0"/>
              <a:t>のように短く表現できる（人間が読みやすい）</a:t>
            </a:r>
            <a:r>
              <a:rPr lang="ja-JP" altLang="en-US" sz="2000" baseline="-25000" dirty="0"/>
              <a:t>　</a:t>
            </a:r>
            <a:endParaRPr kumimoji="1" lang="ja-JP" altLang="en-US" sz="2000" baseline="-25000" dirty="0"/>
          </a:p>
        </p:txBody>
      </p:sp>
      <p:pic>
        <p:nvPicPr>
          <p:cNvPr id="2050" name="Picture 2" descr="基数変換1 対応表を使う - ITパスポート合格指導講座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120" y="1268760"/>
            <a:ext cx="3143250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ECAA0F6-F683-5FD3-FA83-400B31DCA74E}"/>
              </a:ext>
            </a:extLst>
          </p:cNvPr>
          <p:cNvSpPr/>
          <p:nvPr/>
        </p:nvSpPr>
        <p:spPr bwMode="auto">
          <a:xfrm>
            <a:off x="6033120" y="1271913"/>
            <a:ext cx="3143250" cy="41116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6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著作権保護</a:t>
            </a:r>
            <a:endParaRPr kumimoji="1" lang="ja-JP" altLang="en-US" sz="3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9596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やってみよう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ja-JP" dirty="0"/>
              <a:t>（</a:t>
            </a:r>
            <a:r>
              <a:rPr lang="ja-JP" altLang="en-US" dirty="0"/>
              <a:t> </a:t>
            </a:r>
            <a:r>
              <a:rPr lang="en-US" altLang="ja-JP" dirty="0"/>
              <a:t>1 1 0 1 0 0 </a:t>
            </a:r>
            <a:r>
              <a:rPr lang="ja-JP" altLang="ja-JP" dirty="0"/>
              <a:t>）</a:t>
            </a:r>
            <a:r>
              <a:rPr lang="en-US" altLang="ja-JP" baseline="-25000" dirty="0"/>
              <a:t>2 </a:t>
            </a:r>
            <a:r>
              <a:rPr lang="ja-JP" altLang="ja-JP" dirty="0"/>
              <a:t>→（　</a:t>
            </a:r>
            <a:r>
              <a:rPr lang="ja-JP" altLang="en-US" dirty="0"/>
              <a:t>？</a:t>
            </a:r>
            <a:r>
              <a:rPr lang="ja-JP" altLang="ja-JP" dirty="0"/>
              <a:t>　）</a:t>
            </a:r>
            <a:r>
              <a:rPr lang="en-US" altLang="ja-JP" baseline="-25000" dirty="0"/>
              <a:t>8</a:t>
            </a:r>
            <a:r>
              <a:rPr lang="ja-JP" altLang="ja-JP" dirty="0"/>
              <a:t>　　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ja-JP" dirty="0"/>
          </a:p>
          <a:p>
            <a:pPr marL="0" indent="0" algn="r">
              <a:buNone/>
            </a:pPr>
            <a:r>
              <a:rPr lang="en-US" altLang="ja-JP" dirty="0"/>
              <a:t>8</a:t>
            </a:r>
            <a:r>
              <a:rPr lang="ja-JP" altLang="ja-JP" dirty="0"/>
              <a:t>進数は</a:t>
            </a:r>
            <a:r>
              <a:rPr lang="en-US" altLang="ja-JP" dirty="0"/>
              <a:t>2</a:t>
            </a:r>
            <a:r>
              <a:rPr lang="ja-JP" altLang="ja-JP" dirty="0"/>
              <a:t>進数を</a:t>
            </a:r>
            <a:r>
              <a:rPr lang="ja-JP" altLang="en-US" b="1" dirty="0">
                <a:solidFill>
                  <a:srgbClr val="0071BC"/>
                </a:solidFill>
              </a:rPr>
              <a:t>３桁ずつ</a:t>
            </a:r>
            <a:r>
              <a:rPr lang="ja-JP" altLang="ja-JP" b="1" dirty="0">
                <a:solidFill>
                  <a:srgbClr val="0071BC"/>
                </a:solidFill>
              </a:rPr>
              <a:t>区切る</a:t>
            </a:r>
            <a:r>
              <a:rPr lang="ja-JP" altLang="ja-JP" dirty="0"/>
              <a:t>と簡単に変換できる</a:t>
            </a:r>
            <a:endParaRPr lang="en-US" altLang="ja-JP" dirty="0"/>
          </a:p>
          <a:p>
            <a:pPr marL="0" indent="0">
              <a:buNone/>
            </a:pPr>
            <a:endParaRPr lang="ja-JP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ja-JP" dirty="0"/>
              <a:t>（</a:t>
            </a:r>
            <a:r>
              <a:rPr lang="en-US" altLang="ja-JP" dirty="0"/>
              <a:t> 1 1 1 0 1 0 0 1 </a:t>
            </a:r>
            <a:r>
              <a:rPr lang="ja-JP" altLang="ja-JP" dirty="0"/>
              <a:t>）</a:t>
            </a:r>
            <a:r>
              <a:rPr lang="en-US" altLang="ja-JP" baseline="-25000" dirty="0"/>
              <a:t>2 </a:t>
            </a:r>
            <a:r>
              <a:rPr lang="ja-JP" altLang="ja-JP" dirty="0"/>
              <a:t>→（　</a:t>
            </a:r>
            <a:r>
              <a:rPr lang="ja-JP" altLang="en-US" dirty="0"/>
              <a:t>？</a:t>
            </a:r>
            <a:r>
              <a:rPr lang="ja-JP" altLang="ja-JP" dirty="0"/>
              <a:t>　）</a:t>
            </a:r>
            <a:r>
              <a:rPr lang="en-US" altLang="ja-JP" baseline="-25000" dirty="0"/>
              <a:t>16</a:t>
            </a:r>
            <a:r>
              <a:rPr lang="ja-JP" altLang="ja-JP" dirty="0"/>
              <a:t>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ja-JP" dirty="0"/>
          </a:p>
          <a:p>
            <a:pPr marL="0" indent="0" algn="r">
              <a:buNone/>
            </a:pPr>
            <a:r>
              <a:rPr lang="en-US" altLang="ja-JP" dirty="0"/>
              <a:t>16</a:t>
            </a:r>
            <a:r>
              <a:rPr lang="ja-JP" altLang="ja-JP" dirty="0"/>
              <a:t>進数は</a:t>
            </a:r>
            <a:r>
              <a:rPr lang="en-US" altLang="ja-JP" dirty="0"/>
              <a:t>2</a:t>
            </a:r>
            <a:r>
              <a:rPr lang="ja-JP" altLang="ja-JP" dirty="0"/>
              <a:t>進数を</a:t>
            </a:r>
            <a:r>
              <a:rPr lang="ja-JP" altLang="en-US" b="1" dirty="0">
                <a:solidFill>
                  <a:srgbClr val="0071BC"/>
                </a:solidFill>
              </a:rPr>
              <a:t>４桁ずつ</a:t>
            </a:r>
            <a:r>
              <a:rPr lang="ja-JP" altLang="ja-JP" b="1" dirty="0">
                <a:solidFill>
                  <a:srgbClr val="0071BC"/>
                </a:solidFill>
              </a:rPr>
              <a:t>区切る</a:t>
            </a:r>
            <a:r>
              <a:rPr lang="ja-JP" altLang="ja-JP" dirty="0"/>
              <a:t>と簡単に変換できる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8449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データと２進数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b="1" u="sng" dirty="0">
                <a:solidFill>
                  <a:srgbClr val="E53760"/>
                </a:solidFill>
              </a:rPr>
              <a:t>2</a:t>
            </a:r>
            <a:r>
              <a:rPr lang="ja-JP" altLang="ja-JP" b="1" u="sng" dirty="0">
                <a:solidFill>
                  <a:srgbClr val="E53760"/>
                </a:solidFill>
              </a:rPr>
              <a:t>進数の</a:t>
            </a:r>
            <a:r>
              <a:rPr lang="ja-JP" altLang="en-US" b="1" u="sng" dirty="0">
                <a:solidFill>
                  <a:srgbClr val="E53760"/>
                </a:solidFill>
              </a:rPr>
              <a:t>桁数</a:t>
            </a:r>
            <a:r>
              <a:rPr lang="ja-JP" altLang="en-US" b="1" dirty="0">
                <a:solidFill>
                  <a:srgbClr val="E53760"/>
                </a:solidFill>
              </a:rPr>
              <a:t>＝データ</a:t>
            </a:r>
            <a:r>
              <a:rPr lang="ja-JP" altLang="ja-JP" b="1" dirty="0">
                <a:solidFill>
                  <a:srgbClr val="E53760"/>
                </a:solidFill>
              </a:rPr>
              <a:t>の大きさ</a:t>
            </a:r>
            <a:endParaRPr lang="en-US" altLang="ja-JP" b="1" dirty="0">
              <a:solidFill>
                <a:srgbClr val="E53760"/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rgbClr val="E53760"/>
                </a:solidFill>
              </a:rPr>
              <a:t>　</a:t>
            </a:r>
            <a:r>
              <a:rPr lang="ja-JP" altLang="en-US" dirty="0"/>
              <a:t>→</a:t>
            </a:r>
            <a:r>
              <a:rPr lang="ja-JP" altLang="en-US" b="1" dirty="0">
                <a:solidFill>
                  <a:srgbClr val="E53760"/>
                </a:solidFill>
              </a:rPr>
              <a:t>　</a:t>
            </a:r>
            <a:r>
              <a:rPr lang="ja-JP" altLang="en-US" b="1" dirty="0">
                <a:solidFill>
                  <a:srgbClr val="0071BC"/>
                </a:solidFill>
              </a:rPr>
              <a:t>１桁</a:t>
            </a:r>
            <a:r>
              <a:rPr lang="ja-JP" altLang="ja-JP" b="1" dirty="0">
                <a:solidFill>
                  <a:srgbClr val="0071BC"/>
                </a:solidFill>
              </a:rPr>
              <a:t>の２進数</a:t>
            </a:r>
            <a:r>
              <a:rPr lang="ja-JP" altLang="ja-JP" dirty="0"/>
              <a:t>のデータの大きさ</a:t>
            </a:r>
            <a:r>
              <a:rPr lang="ja-JP" altLang="en-US" dirty="0"/>
              <a:t>→</a:t>
            </a:r>
            <a:r>
              <a:rPr lang="ja-JP" altLang="en-US" b="1" dirty="0">
                <a:solidFill>
                  <a:srgbClr val="0071BC"/>
                </a:solidFill>
              </a:rPr>
              <a:t>１ビット</a:t>
            </a:r>
            <a:endParaRPr lang="ja-JP" altLang="ja-JP" b="1" dirty="0">
              <a:solidFill>
                <a:srgbClr val="0071BC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＜問題＞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２進数（</a:t>
            </a:r>
            <a:r>
              <a:rPr lang="en-US" altLang="ja-JP" dirty="0"/>
              <a:t>10001</a:t>
            </a:r>
            <a:r>
              <a:rPr lang="ja-JP" altLang="en-US" dirty="0"/>
              <a:t>）は何ビット？</a:t>
            </a:r>
            <a:endParaRPr lang="en-US" altLang="ja-JP" dirty="0"/>
          </a:p>
          <a:p>
            <a:pPr marL="0" indent="0">
              <a:buNone/>
            </a:pPr>
            <a:endParaRPr lang="ja-JP" altLang="ja-JP" dirty="0"/>
          </a:p>
          <a:p>
            <a:pPr marL="0" indent="0">
              <a:buNone/>
            </a:pPr>
            <a:r>
              <a:rPr lang="en-US" altLang="ja-JP" b="1" dirty="0">
                <a:solidFill>
                  <a:srgbClr val="E53760"/>
                </a:solidFill>
              </a:rPr>
              <a:t>Bit/</a:t>
            </a:r>
            <a:r>
              <a:rPr lang="ja-JP" altLang="en-US" b="1" dirty="0">
                <a:solidFill>
                  <a:srgbClr val="E53760"/>
                </a:solidFill>
              </a:rPr>
              <a:t>ビット</a:t>
            </a:r>
            <a:endParaRPr lang="en-US" altLang="ja-JP" b="1" dirty="0">
              <a:solidFill>
                <a:srgbClr val="E5376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→　</a:t>
            </a:r>
            <a:r>
              <a:rPr lang="ja-JP" altLang="ja-JP" dirty="0"/>
              <a:t>コンピュータで扱うデータの</a:t>
            </a:r>
            <a:r>
              <a:rPr lang="ja-JP" altLang="ja-JP" b="1" dirty="0">
                <a:solidFill>
                  <a:srgbClr val="0071BC"/>
                </a:solidFill>
              </a:rPr>
              <a:t>最小単位</a:t>
            </a:r>
          </a:p>
          <a:p>
            <a:endParaRPr kumimoji="1" lang="ja-JP" altLang="en-US" dirty="0"/>
          </a:p>
        </p:txBody>
      </p:sp>
      <p:pic>
        <p:nvPicPr>
          <p:cNvPr id="5" name="Picture 2" descr="「binary」の画像検索結果&quot;">
            <a:extLst>
              <a:ext uri="{FF2B5EF4-FFF2-40B4-BE49-F238E27FC236}">
                <a16:creationId xmlns:a16="http://schemas.microsoft.com/office/drawing/2014/main" id="{FF741C93-495C-4EB2-860C-7138DC0EE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287" y="4545124"/>
            <a:ext cx="3465426" cy="170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326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データ容量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ja-JP" dirty="0"/>
              <a:t>1bit</a:t>
            </a:r>
            <a:r>
              <a:rPr lang="ja-JP" altLang="ja-JP" dirty="0"/>
              <a:t>（</a:t>
            </a:r>
            <a:r>
              <a:rPr lang="ja-JP" altLang="ja-JP" b="1" dirty="0">
                <a:solidFill>
                  <a:srgbClr val="E53760"/>
                </a:solidFill>
              </a:rPr>
              <a:t>ビット</a:t>
            </a:r>
            <a:r>
              <a:rPr lang="ja-JP" altLang="ja-JP" dirty="0"/>
              <a:t>）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　</a:t>
            </a:r>
            <a:r>
              <a:rPr lang="ja-JP" altLang="ja-JP" dirty="0"/>
              <a:t>コンピュータで扱うデータの最小単位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　１桁の２進数のデータの大きさ→１ビット</a:t>
            </a:r>
            <a:endParaRPr lang="en-US" altLang="ja-JP" dirty="0"/>
          </a:p>
          <a:p>
            <a:pPr marL="0" indent="0" algn="ctr">
              <a:lnSpc>
                <a:spcPct val="100000"/>
              </a:lnSpc>
              <a:buNone/>
            </a:pPr>
            <a:endParaRPr lang="ja-JP" altLang="ja-JP" sz="11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dirty="0"/>
              <a:t>8bit</a:t>
            </a:r>
            <a:r>
              <a:rPr lang="ja-JP" altLang="ja-JP" dirty="0"/>
              <a:t>→</a:t>
            </a:r>
            <a:r>
              <a:rPr lang="en-US" altLang="ja-JP" dirty="0"/>
              <a:t>1byte</a:t>
            </a:r>
            <a:r>
              <a:rPr lang="ja-JP" altLang="ja-JP" dirty="0"/>
              <a:t>（</a:t>
            </a:r>
            <a:r>
              <a:rPr lang="ja-JP" altLang="ja-JP" b="1" dirty="0">
                <a:solidFill>
                  <a:srgbClr val="E53760"/>
                </a:solidFill>
              </a:rPr>
              <a:t>バイト</a:t>
            </a:r>
            <a:r>
              <a:rPr lang="ja-JP" altLang="ja-JP" dirty="0"/>
              <a:t>）</a:t>
            </a:r>
            <a:endParaRPr lang="en-US" altLang="ja-JP" dirty="0"/>
          </a:p>
          <a:p>
            <a:pPr marL="0" indent="0" algn="ctr">
              <a:lnSpc>
                <a:spcPct val="100000"/>
              </a:lnSpc>
              <a:buNone/>
            </a:pPr>
            <a:endParaRPr lang="en-US" altLang="ja-JP" dirty="0"/>
          </a:p>
          <a:p>
            <a:pPr marL="0" indent="0" algn="ctr">
              <a:lnSpc>
                <a:spcPct val="100000"/>
              </a:lnSpc>
              <a:buNone/>
            </a:pPr>
            <a:endParaRPr lang="ja-JP" altLang="ja-JP" sz="36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dirty="0"/>
              <a:t>1024byte</a:t>
            </a:r>
            <a:r>
              <a:rPr lang="ja-JP" altLang="ja-JP" dirty="0"/>
              <a:t>→</a:t>
            </a:r>
            <a:r>
              <a:rPr lang="en-US" altLang="ja-JP" dirty="0"/>
              <a:t>1KB</a:t>
            </a:r>
            <a:r>
              <a:rPr lang="ja-JP" altLang="ja-JP" dirty="0"/>
              <a:t>（</a:t>
            </a:r>
            <a:r>
              <a:rPr lang="ja-JP" altLang="ja-JP" b="1" dirty="0">
                <a:solidFill>
                  <a:srgbClr val="E53760"/>
                </a:solidFill>
              </a:rPr>
              <a:t>キロバイト</a:t>
            </a:r>
            <a:r>
              <a:rPr lang="ja-JP" altLang="ja-JP" dirty="0"/>
              <a:t>）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dirty="0"/>
              <a:t>1024KB</a:t>
            </a:r>
            <a:r>
              <a:rPr lang="ja-JP" altLang="ja-JP" dirty="0"/>
              <a:t>→</a:t>
            </a:r>
            <a:r>
              <a:rPr lang="en-US" altLang="ja-JP" dirty="0"/>
              <a:t>1MB</a:t>
            </a:r>
            <a:r>
              <a:rPr lang="ja-JP" altLang="ja-JP" dirty="0"/>
              <a:t>（</a:t>
            </a:r>
            <a:r>
              <a:rPr lang="ja-JP" altLang="ja-JP" b="1" dirty="0">
                <a:solidFill>
                  <a:srgbClr val="E53760"/>
                </a:solidFill>
              </a:rPr>
              <a:t>メガバイト</a:t>
            </a:r>
            <a:r>
              <a:rPr lang="ja-JP" altLang="ja-JP" dirty="0"/>
              <a:t>）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dirty="0"/>
              <a:t>1024MB</a:t>
            </a:r>
            <a:r>
              <a:rPr lang="ja-JP" altLang="ja-JP" dirty="0"/>
              <a:t>→</a:t>
            </a:r>
            <a:r>
              <a:rPr lang="en-US" altLang="ja-JP" dirty="0"/>
              <a:t>1GB</a:t>
            </a:r>
            <a:r>
              <a:rPr lang="ja-JP" altLang="ja-JP" dirty="0"/>
              <a:t>（</a:t>
            </a:r>
            <a:r>
              <a:rPr lang="ja-JP" altLang="ja-JP" b="1" dirty="0">
                <a:solidFill>
                  <a:srgbClr val="E53760"/>
                </a:solidFill>
              </a:rPr>
              <a:t>ギガバイト</a:t>
            </a:r>
            <a:r>
              <a:rPr lang="ja-JP" altLang="ja-JP" dirty="0"/>
              <a:t>）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dirty="0"/>
              <a:t>1024GB</a:t>
            </a:r>
            <a:r>
              <a:rPr lang="ja-JP" altLang="ja-JP" dirty="0"/>
              <a:t>→</a:t>
            </a:r>
            <a:r>
              <a:rPr lang="en-US" altLang="ja-JP" dirty="0"/>
              <a:t>1TB</a:t>
            </a:r>
            <a:r>
              <a:rPr lang="ja-JP" altLang="ja-JP" dirty="0"/>
              <a:t>（</a:t>
            </a:r>
            <a:r>
              <a:rPr lang="ja-JP" altLang="ja-JP" b="1" dirty="0">
                <a:solidFill>
                  <a:srgbClr val="E53760"/>
                </a:solidFill>
              </a:rPr>
              <a:t>テラバイト</a:t>
            </a:r>
            <a:r>
              <a:rPr lang="ja-JP" altLang="ja-JP" dirty="0"/>
              <a:t>）</a:t>
            </a:r>
          </a:p>
          <a:p>
            <a:endParaRPr kumimoji="1" lang="ja-JP" altLang="en-US" dirty="0"/>
          </a:p>
        </p:txBody>
      </p:sp>
      <p:pic>
        <p:nvPicPr>
          <p:cNvPr id="5" name="Picture 4" descr="今さら聞けないデータ量の単位！ビット・バイト・キロ・メガ・ギガ…ってどれくらい？">
            <a:extLst>
              <a:ext uri="{FF2B5EF4-FFF2-40B4-BE49-F238E27FC236}">
                <a16:creationId xmlns:a16="http://schemas.microsoft.com/office/drawing/2014/main" id="{7798E7CF-ABEC-F830-6DE8-67CE3744D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456" y="2996952"/>
            <a:ext cx="3917087" cy="88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323BF1-5DF3-B32C-0C86-FF147F92D7F6}"/>
              </a:ext>
            </a:extLst>
          </p:cNvPr>
          <p:cNvSpPr/>
          <p:nvPr/>
        </p:nvSpPr>
        <p:spPr bwMode="auto">
          <a:xfrm>
            <a:off x="2991361" y="2987368"/>
            <a:ext cx="3917087" cy="89484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6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著作権保護</a:t>
            </a:r>
            <a:endParaRPr kumimoji="1" lang="ja-JP" altLang="en-US" sz="3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75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3C09F6-2A28-763E-F216-2F56F7258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27762EF-9D92-03F7-9370-93616D1A73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29D81D-C2AE-494E-EF08-34039163D1C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ja-JP" altLang="en-US" dirty="0"/>
              <a:t>「情報通信ネットワークとデータの活用」</a:t>
            </a:r>
          </a:p>
          <a:p>
            <a:r>
              <a:rPr lang="ja-JP" altLang="en-US" dirty="0"/>
              <a:t>に関する知識を定着させる</a:t>
            </a:r>
          </a:p>
        </p:txBody>
      </p:sp>
    </p:spTree>
    <p:extLst>
      <p:ext uri="{BB962C8B-B14F-4D97-AF65-F5344CB8AC3E}">
        <p14:creationId xmlns:p14="http://schemas.microsoft.com/office/powerpoint/2010/main" val="3203991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なん</a:t>
            </a:r>
            <a:r>
              <a:rPr lang="ja-JP" altLang="en-US" dirty="0" err="1"/>
              <a:t>でだろう</a:t>
            </a:r>
            <a:r>
              <a:rPr lang="ja-JP" altLang="en-US" dirty="0"/>
              <a:t>？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ja-JP" altLang="en-US" dirty="0"/>
              <a:t>１０進数を扱う人間は</a:t>
            </a:r>
            <a:r>
              <a:rPr lang="ja-JP" altLang="en-US" b="1" dirty="0">
                <a:solidFill>
                  <a:srgbClr val="E53760"/>
                </a:solidFill>
              </a:rPr>
              <a:t>１０の倍数がキリがいい</a:t>
            </a:r>
            <a:endParaRPr lang="en-US" altLang="ja-JP" b="1" dirty="0">
              <a:solidFill>
                <a:srgbClr val="E5376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ja-JP" altLang="en-US" dirty="0"/>
              <a:t>２進数を扱うコンピュータは</a:t>
            </a:r>
            <a:r>
              <a:rPr lang="ja-JP" altLang="en-US" b="1" dirty="0">
                <a:solidFill>
                  <a:srgbClr val="E53760"/>
                </a:solidFill>
              </a:rPr>
              <a:t>２の倍数がキリがいい</a:t>
            </a:r>
            <a:endParaRPr lang="en-US" altLang="ja-JP" b="1" dirty="0">
              <a:solidFill>
                <a:srgbClr val="E5376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altLang="ja-JP" sz="12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dirty="0"/>
              <a:t>1024byte</a:t>
            </a:r>
            <a:r>
              <a:rPr lang="ja-JP" altLang="ja-JP" dirty="0"/>
              <a:t>→</a:t>
            </a:r>
            <a:r>
              <a:rPr lang="en-US" altLang="ja-JP" dirty="0"/>
              <a:t>1KB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dirty="0"/>
              <a:t>1024KB</a:t>
            </a:r>
            <a:r>
              <a:rPr lang="ja-JP" altLang="ja-JP" dirty="0"/>
              <a:t>→</a:t>
            </a:r>
            <a:r>
              <a:rPr lang="en-US" altLang="ja-JP" dirty="0"/>
              <a:t>1MB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dirty="0"/>
              <a:t>1024MB</a:t>
            </a:r>
            <a:r>
              <a:rPr lang="ja-JP" altLang="ja-JP" dirty="0"/>
              <a:t>→</a:t>
            </a:r>
            <a:r>
              <a:rPr lang="en-US" altLang="ja-JP" dirty="0"/>
              <a:t>1GB</a:t>
            </a:r>
            <a:endParaRPr lang="ja-JP" altLang="ja-JP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dirty="0"/>
              <a:t>1024GB</a:t>
            </a:r>
            <a:r>
              <a:rPr lang="ja-JP" altLang="ja-JP" dirty="0"/>
              <a:t>→</a:t>
            </a:r>
            <a:r>
              <a:rPr lang="en-US" altLang="ja-JP" dirty="0"/>
              <a:t>1TB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ja-JP" sz="825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ja-JP" altLang="en-US" dirty="0"/>
              <a:t>なんで</a:t>
            </a:r>
            <a:r>
              <a:rPr lang="en-US" altLang="ja-JP" dirty="0"/>
              <a:t>1024</a:t>
            </a:r>
            <a:r>
              <a:rPr lang="ja-JP" altLang="en-US" dirty="0"/>
              <a:t>倍？</a:t>
            </a:r>
            <a:endParaRPr lang="en-US" altLang="ja-JP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ja-JP" altLang="en-US" dirty="0">
                <a:solidFill>
                  <a:srgbClr val="0070C0"/>
                </a:solidFill>
              </a:rPr>
              <a:t>データは最小単位の</a:t>
            </a:r>
            <a:r>
              <a:rPr lang="en-US" altLang="ja-JP" dirty="0">
                <a:solidFill>
                  <a:srgbClr val="0070C0"/>
                </a:solidFill>
              </a:rPr>
              <a:t>Bit</a:t>
            </a:r>
            <a:r>
              <a:rPr lang="ja-JP" altLang="en-US" dirty="0">
                <a:solidFill>
                  <a:srgbClr val="0070C0"/>
                </a:solidFill>
              </a:rPr>
              <a:t>（二進数）</a:t>
            </a:r>
            <a:endParaRPr lang="en-US" altLang="ja-JP" dirty="0">
              <a:solidFill>
                <a:srgbClr val="0070C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ja-JP" altLang="en-US" dirty="0">
                <a:solidFill>
                  <a:srgbClr val="0070C0"/>
                </a:solidFill>
              </a:rPr>
              <a:t>を基本に大きさを表しているから</a:t>
            </a:r>
            <a:endParaRPr lang="en-US" altLang="ja-JP" dirty="0">
              <a:solidFill>
                <a:srgbClr val="0070C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altLang="ja-JP" dirty="0">
              <a:solidFill>
                <a:srgbClr val="0070C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sz="3500" b="1" dirty="0">
                <a:solidFill>
                  <a:srgbClr val="0070C0"/>
                </a:solidFill>
              </a:rPr>
              <a:t>2</a:t>
            </a:r>
            <a:r>
              <a:rPr lang="en-US" altLang="ja-JP" sz="3500" b="1" baseline="30000" dirty="0">
                <a:solidFill>
                  <a:srgbClr val="0070C0"/>
                </a:solidFill>
              </a:rPr>
              <a:t>10</a:t>
            </a:r>
            <a:r>
              <a:rPr lang="en-US" altLang="ja-JP" sz="3500" b="1" dirty="0">
                <a:solidFill>
                  <a:srgbClr val="0070C0"/>
                </a:solidFill>
              </a:rPr>
              <a:t>=1024</a:t>
            </a:r>
            <a:endParaRPr lang="ja-JP" altLang="en-US" sz="3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328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データの大きさを計算してみよう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11110001</a:t>
            </a:r>
            <a:r>
              <a:rPr lang="ja-JP" altLang="en-US" dirty="0"/>
              <a:t>は何ビット？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4096</a:t>
            </a:r>
            <a:r>
              <a:rPr lang="ja-JP" altLang="en-US" dirty="0"/>
              <a:t>キロバイトは何メガバイト？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4096</a:t>
            </a:r>
            <a:r>
              <a:rPr lang="ja-JP" altLang="en-US" dirty="0"/>
              <a:t>キロバイトは何ビット？（計算式のみで良い）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314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データ量の計算方法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ja-JP" sz="2000" dirty="0"/>
          </a:p>
          <a:p>
            <a:pPr marL="0" indent="0" algn="ctr">
              <a:buNone/>
            </a:pPr>
            <a:endParaRPr lang="en-US" altLang="ja-JP" sz="3600" dirty="0"/>
          </a:p>
          <a:p>
            <a:pPr marL="0" indent="0" algn="ctr">
              <a:buNone/>
            </a:pPr>
            <a:r>
              <a:rPr lang="ja-JP" altLang="en-US" sz="3600" dirty="0"/>
              <a:t>小さい単位で表したいなら</a:t>
            </a:r>
            <a:endParaRPr lang="en-US" altLang="ja-JP" sz="3600" dirty="0"/>
          </a:p>
          <a:p>
            <a:pPr marL="0" indent="0" algn="ctr">
              <a:buNone/>
            </a:pPr>
            <a:r>
              <a:rPr lang="ja-JP" altLang="en-US" sz="3600" b="1" dirty="0">
                <a:solidFill>
                  <a:srgbClr val="E53760"/>
                </a:solidFill>
              </a:rPr>
              <a:t>かける</a:t>
            </a:r>
            <a:endParaRPr lang="en-US" altLang="ja-JP" sz="3600" b="1" dirty="0">
              <a:solidFill>
                <a:srgbClr val="E53760"/>
              </a:solidFill>
            </a:endParaRPr>
          </a:p>
          <a:p>
            <a:pPr marL="0" indent="0" algn="ctr">
              <a:buNone/>
            </a:pPr>
            <a:endParaRPr lang="en-US" altLang="ja-JP" sz="3600" dirty="0"/>
          </a:p>
          <a:p>
            <a:pPr marL="0" indent="0" algn="ctr">
              <a:buNone/>
            </a:pPr>
            <a:r>
              <a:rPr lang="ja-JP" altLang="en-US" sz="3600" dirty="0"/>
              <a:t>大きい単位で表したいなら</a:t>
            </a:r>
            <a:endParaRPr lang="en-US" altLang="ja-JP" sz="3600" dirty="0"/>
          </a:p>
          <a:p>
            <a:pPr marL="0" indent="0" algn="ctr">
              <a:buNone/>
            </a:pPr>
            <a:r>
              <a:rPr lang="ja-JP" altLang="en-US" sz="3600" b="1" dirty="0">
                <a:solidFill>
                  <a:srgbClr val="E53760"/>
                </a:solidFill>
              </a:rPr>
              <a:t>割る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0601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最後に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共通テストは</a:t>
            </a:r>
            <a:r>
              <a:rPr lang="ja-JP" altLang="en-US" b="1" dirty="0">
                <a:solidFill>
                  <a:srgbClr val="E53760"/>
                </a:solidFill>
              </a:rPr>
              <a:t>知識が前提</a:t>
            </a:r>
            <a:endParaRPr lang="en-US" altLang="ja-JP" b="1" dirty="0">
              <a:solidFill>
                <a:srgbClr val="E53760"/>
              </a:solidFill>
            </a:endParaRPr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b="1" dirty="0">
                <a:solidFill>
                  <a:srgbClr val="0071BC"/>
                </a:solidFill>
              </a:rPr>
              <a:t>知識を組み合わせて解くことができる</a:t>
            </a:r>
            <a:endParaRPr lang="en-US" altLang="ja-JP" b="1" dirty="0">
              <a:solidFill>
                <a:srgbClr val="0071BC"/>
              </a:solidFill>
            </a:endParaRPr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まずはしっかり覚えよう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460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07;p3">
            <a:extLst>
              <a:ext uri="{FF2B5EF4-FFF2-40B4-BE49-F238E27FC236}">
                <a16:creationId xmlns:a16="http://schemas.microsoft.com/office/drawing/2014/main" id="{7092EA9E-3A99-6796-AA6A-8EF107060580}"/>
              </a:ext>
            </a:extLst>
          </p:cNvPr>
          <p:cNvGrpSpPr/>
          <p:nvPr/>
        </p:nvGrpSpPr>
        <p:grpSpPr>
          <a:xfrm>
            <a:off x="1126928" y="1628800"/>
            <a:ext cx="7652144" cy="4211959"/>
            <a:chOff x="2675298" y="648993"/>
            <a:chExt cx="5015714" cy="4727227"/>
          </a:xfrm>
        </p:grpSpPr>
        <p:cxnSp>
          <p:nvCxnSpPr>
            <p:cNvPr id="3" name="Google Shape;108;p3">
              <a:extLst>
                <a:ext uri="{FF2B5EF4-FFF2-40B4-BE49-F238E27FC236}">
                  <a16:creationId xmlns:a16="http://schemas.microsoft.com/office/drawing/2014/main" id="{D9E79E4A-5D0C-0396-1197-B17ED44EA341}"/>
                </a:ext>
              </a:extLst>
            </p:cNvPr>
            <p:cNvCxnSpPr>
              <a:stCxn id="4" idx="2"/>
              <a:endCxn id="6" idx="0"/>
            </p:cNvCxnSpPr>
            <p:nvPr/>
          </p:nvCxnSpPr>
          <p:spPr>
            <a:xfrm>
              <a:off x="5183155" y="1509072"/>
              <a:ext cx="0" cy="3007070"/>
            </a:xfrm>
            <a:prstGeom prst="straightConnector1">
              <a:avLst/>
            </a:prstGeom>
            <a:noFill/>
            <a:ln w="7620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4" name="Google Shape;109;p3">
              <a:extLst>
                <a:ext uri="{FF2B5EF4-FFF2-40B4-BE49-F238E27FC236}">
                  <a16:creationId xmlns:a16="http://schemas.microsoft.com/office/drawing/2014/main" id="{539B7969-8C68-3B7E-1DB5-629363958535}"/>
                </a:ext>
              </a:extLst>
            </p:cNvPr>
            <p:cNvSpPr/>
            <p:nvPr/>
          </p:nvSpPr>
          <p:spPr>
            <a:xfrm>
              <a:off x="2675298" y="648993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90000"/>
              </a:schemeClr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algn="ctr"/>
              <a:r>
                <a:rPr lang="en-US" altLang="ja-JP" sz="2000" dirty="0">
                  <a:solidFill>
                    <a:srgbClr val="0071BC"/>
                  </a:solidFill>
                </a:rPr>
                <a:t>2025</a:t>
              </a:r>
              <a:r>
                <a:rPr lang="ja-JP" altLang="en-US" sz="2000" dirty="0">
                  <a:solidFill>
                    <a:srgbClr val="0071BC"/>
                  </a:solidFill>
                </a:rPr>
                <a:t>年の大学入学共通テスト</a:t>
              </a:r>
            </a:p>
          </p:txBody>
        </p:sp>
        <p:sp>
          <p:nvSpPr>
            <p:cNvPr id="5" name="Google Shape;111;p3">
              <a:extLst>
                <a:ext uri="{FF2B5EF4-FFF2-40B4-BE49-F238E27FC236}">
                  <a16:creationId xmlns:a16="http://schemas.microsoft.com/office/drawing/2014/main" id="{40CA5F02-F1CA-4853-0243-02E3FAD7460A}"/>
                </a:ext>
              </a:extLst>
            </p:cNvPr>
            <p:cNvSpPr/>
            <p:nvPr/>
          </p:nvSpPr>
          <p:spPr>
            <a:xfrm>
              <a:off x="2675298" y="2550977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rgbClr val="F1F1F1"/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algn="ctr"/>
              <a:r>
                <a:rPr lang="ja-JP" altLang="en-US" sz="2000" dirty="0">
                  <a:solidFill>
                    <a:srgbClr val="0071BC"/>
                  </a:solidFill>
                </a:rPr>
                <a:t>冬休み課題テスト</a:t>
              </a:r>
            </a:p>
          </p:txBody>
        </p:sp>
        <p:sp>
          <p:nvSpPr>
            <p:cNvPr id="6" name="Google Shape;110;p3">
              <a:extLst>
                <a:ext uri="{FF2B5EF4-FFF2-40B4-BE49-F238E27FC236}">
                  <a16:creationId xmlns:a16="http://schemas.microsoft.com/office/drawing/2014/main" id="{8E3AE22D-A066-BFC4-4DD1-760D32200878}"/>
                </a:ext>
              </a:extLst>
            </p:cNvPr>
            <p:cNvSpPr/>
            <p:nvPr/>
          </p:nvSpPr>
          <p:spPr>
            <a:xfrm>
              <a:off x="2675298" y="4516141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rgbClr val="F1F1F1"/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lvl="0" algn="ctr"/>
              <a:r>
                <a:rPr lang="ja-JP" altLang="en-US" sz="2000" dirty="0">
                  <a:solidFill>
                    <a:srgbClr val="0071BC"/>
                  </a:solidFill>
                </a:rPr>
                <a:t>様々な進数とデータ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506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共通テストについて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>
          <a:xfrm>
            <a:off x="272480" y="1016731"/>
            <a:ext cx="4896544" cy="5399943"/>
          </a:xfrm>
        </p:spPr>
        <p:txBody>
          <a:bodyPr/>
          <a:lstStyle/>
          <a:p>
            <a:pPr marL="0" indent="0">
              <a:buNone/>
            </a:pPr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教養としての「情報</a:t>
            </a: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」の学問</a:t>
            </a:r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r">
              <a:buNone/>
            </a:pP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問題解決的な思考が求められる</a:t>
            </a:r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試験時間：</a:t>
            </a:r>
            <a:r>
              <a:rPr lang="en-US" altLang="ja-JP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配点：</a:t>
            </a:r>
            <a:r>
              <a:rPr lang="en-US" altLang="ja-JP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点</a:t>
            </a:r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b="1" dirty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かなり差が開くといわれている</a:t>
            </a:r>
            <a:endParaRPr lang="en-US" altLang="ja-JP" b="1" dirty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endParaRPr lang="en-US" altLang="ja-JP" b="1" dirty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b="1" dirty="0">
                <a:solidFill>
                  <a:srgbClr val="E537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プログラミング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b="1" dirty="0">
                <a:solidFill>
                  <a:srgbClr val="E537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統計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は重要</a:t>
            </a:r>
          </a:p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4CDEAC4-A55A-47E2-1671-978A1B534A8C}"/>
              </a:ext>
            </a:extLst>
          </p:cNvPr>
          <p:cNvGrpSpPr/>
          <p:nvPr/>
        </p:nvGrpSpPr>
        <p:grpSpPr>
          <a:xfrm>
            <a:off x="5313040" y="728042"/>
            <a:ext cx="3709978" cy="5688632"/>
            <a:chOff x="2292242" y="206300"/>
            <a:chExt cx="4010903" cy="6150051"/>
          </a:xfrm>
        </p:grpSpPr>
        <p:pic>
          <p:nvPicPr>
            <p:cNvPr id="6" name="図 5" descr="informatics">
              <a:extLst>
                <a:ext uri="{FF2B5EF4-FFF2-40B4-BE49-F238E27FC236}">
                  <a16:creationId xmlns:a16="http://schemas.microsoft.com/office/drawing/2014/main" id="{C7882430-0D01-3C17-0491-CFB3DC19F8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2242" y="206300"/>
              <a:ext cx="4010903" cy="615005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1DDC3EE8-43D2-7240-8701-9D0D1E27A89B}"/>
                </a:ext>
              </a:extLst>
            </p:cNvPr>
            <p:cNvSpPr/>
            <p:nvPr/>
          </p:nvSpPr>
          <p:spPr>
            <a:xfrm>
              <a:off x="4385569" y="206300"/>
              <a:ext cx="1917576" cy="361871"/>
            </a:xfrm>
            <a:prstGeom prst="rect">
              <a:avLst/>
            </a:prstGeom>
            <a:solidFill>
              <a:srgbClr val="F1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AA0193A-9E08-9B4D-4CE4-EFB40CBC8624}"/>
              </a:ext>
            </a:extLst>
          </p:cNvPr>
          <p:cNvSpPr/>
          <p:nvPr/>
        </p:nvSpPr>
        <p:spPr bwMode="auto">
          <a:xfrm>
            <a:off x="5169023" y="728043"/>
            <a:ext cx="3996445" cy="594940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6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著作権保護</a:t>
            </a:r>
            <a:endParaRPr kumimoji="1" lang="ja-JP" altLang="en-US" sz="3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803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07;p3">
            <a:extLst>
              <a:ext uri="{FF2B5EF4-FFF2-40B4-BE49-F238E27FC236}">
                <a16:creationId xmlns:a16="http://schemas.microsoft.com/office/drawing/2014/main" id="{7092EA9E-3A99-6796-AA6A-8EF107060580}"/>
              </a:ext>
            </a:extLst>
          </p:cNvPr>
          <p:cNvGrpSpPr/>
          <p:nvPr/>
        </p:nvGrpSpPr>
        <p:grpSpPr>
          <a:xfrm>
            <a:off x="1126928" y="1628800"/>
            <a:ext cx="7652144" cy="4211959"/>
            <a:chOff x="2675298" y="648993"/>
            <a:chExt cx="5015714" cy="4727227"/>
          </a:xfrm>
        </p:grpSpPr>
        <p:cxnSp>
          <p:nvCxnSpPr>
            <p:cNvPr id="3" name="Google Shape;108;p3">
              <a:extLst>
                <a:ext uri="{FF2B5EF4-FFF2-40B4-BE49-F238E27FC236}">
                  <a16:creationId xmlns:a16="http://schemas.microsoft.com/office/drawing/2014/main" id="{D9E79E4A-5D0C-0396-1197-B17ED44EA341}"/>
                </a:ext>
              </a:extLst>
            </p:cNvPr>
            <p:cNvCxnSpPr>
              <a:stCxn id="4" idx="2"/>
              <a:endCxn id="6" idx="0"/>
            </p:cNvCxnSpPr>
            <p:nvPr/>
          </p:nvCxnSpPr>
          <p:spPr>
            <a:xfrm>
              <a:off x="5183155" y="1509072"/>
              <a:ext cx="0" cy="3007070"/>
            </a:xfrm>
            <a:prstGeom prst="straightConnector1">
              <a:avLst/>
            </a:prstGeom>
            <a:noFill/>
            <a:ln w="7620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4" name="Google Shape;109;p3">
              <a:extLst>
                <a:ext uri="{FF2B5EF4-FFF2-40B4-BE49-F238E27FC236}">
                  <a16:creationId xmlns:a16="http://schemas.microsoft.com/office/drawing/2014/main" id="{539B7969-8C68-3B7E-1DB5-629363958535}"/>
                </a:ext>
              </a:extLst>
            </p:cNvPr>
            <p:cNvSpPr/>
            <p:nvPr/>
          </p:nvSpPr>
          <p:spPr>
            <a:xfrm>
              <a:off x="2675298" y="648993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95000"/>
              </a:schemeClr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algn="ctr"/>
              <a:r>
                <a:rPr lang="en-US" altLang="ja-JP" sz="2000" dirty="0">
                  <a:solidFill>
                    <a:srgbClr val="0071BC"/>
                  </a:solidFill>
                </a:rPr>
                <a:t>2025</a:t>
              </a:r>
              <a:r>
                <a:rPr lang="ja-JP" altLang="en-US" sz="2000" dirty="0">
                  <a:solidFill>
                    <a:srgbClr val="0071BC"/>
                  </a:solidFill>
                </a:rPr>
                <a:t>年の大学入学共通テスト</a:t>
              </a:r>
            </a:p>
          </p:txBody>
        </p:sp>
        <p:sp>
          <p:nvSpPr>
            <p:cNvPr id="5" name="Google Shape;111;p3">
              <a:extLst>
                <a:ext uri="{FF2B5EF4-FFF2-40B4-BE49-F238E27FC236}">
                  <a16:creationId xmlns:a16="http://schemas.microsoft.com/office/drawing/2014/main" id="{40CA5F02-F1CA-4853-0243-02E3FAD7460A}"/>
                </a:ext>
              </a:extLst>
            </p:cNvPr>
            <p:cNvSpPr/>
            <p:nvPr/>
          </p:nvSpPr>
          <p:spPr>
            <a:xfrm>
              <a:off x="2675298" y="2550977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90000"/>
              </a:schemeClr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algn="ctr"/>
              <a:r>
                <a:rPr lang="ja-JP" altLang="en-US" sz="2000" dirty="0">
                  <a:solidFill>
                    <a:srgbClr val="0071BC"/>
                  </a:solidFill>
                </a:rPr>
                <a:t>冬休み課題テスト</a:t>
              </a:r>
            </a:p>
          </p:txBody>
        </p:sp>
        <p:sp>
          <p:nvSpPr>
            <p:cNvPr id="6" name="Google Shape;110;p3">
              <a:extLst>
                <a:ext uri="{FF2B5EF4-FFF2-40B4-BE49-F238E27FC236}">
                  <a16:creationId xmlns:a16="http://schemas.microsoft.com/office/drawing/2014/main" id="{8E3AE22D-A066-BFC4-4DD1-760D32200878}"/>
                </a:ext>
              </a:extLst>
            </p:cNvPr>
            <p:cNvSpPr/>
            <p:nvPr/>
          </p:nvSpPr>
          <p:spPr>
            <a:xfrm>
              <a:off x="2675298" y="4516141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rgbClr val="F1F1F1"/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lvl="0" algn="ctr"/>
              <a:r>
                <a:rPr lang="ja-JP" altLang="en-US" sz="2000" dirty="0">
                  <a:solidFill>
                    <a:srgbClr val="0071BC"/>
                  </a:solidFill>
                </a:rPr>
                <a:t>様々な進数とデータ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591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課題テスト受講の流れ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3200" dirty="0"/>
              <a:t>①　</a:t>
            </a:r>
            <a:r>
              <a:rPr lang="en-US" altLang="ja-JP" sz="3200" dirty="0"/>
              <a:t>Teams </a:t>
            </a:r>
            <a:r>
              <a:rPr lang="ja-JP" altLang="en-US" sz="3200" dirty="0"/>
              <a:t>にアップされた </a:t>
            </a:r>
            <a:r>
              <a:rPr lang="en-US" altLang="ja-JP" sz="3200" dirty="0"/>
              <a:t>URL </a:t>
            </a:r>
            <a:r>
              <a:rPr lang="ja-JP" altLang="en-US" sz="3200" dirty="0"/>
              <a:t>にアクセス</a:t>
            </a:r>
          </a:p>
          <a:p>
            <a:pPr marL="0" indent="0">
              <a:buNone/>
            </a:pPr>
            <a:endParaRPr lang="ja-JP" altLang="en-US" sz="3200" dirty="0"/>
          </a:p>
          <a:p>
            <a:pPr marL="0" indent="0">
              <a:buNone/>
            </a:pPr>
            <a:r>
              <a:rPr lang="ja-JP" altLang="en-US" sz="3200" dirty="0"/>
              <a:t>②　</a:t>
            </a:r>
            <a:r>
              <a:rPr lang="ja-JP" altLang="en-US" sz="3200" b="1" dirty="0">
                <a:solidFill>
                  <a:srgbClr val="E53760"/>
                </a:solidFill>
              </a:rPr>
              <a:t>教科書やファイルを閉じる</a:t>
            </a:r>
          </a:p>
          <a:p>
            <a:pPr marL="0" indent="0">
              <a:buNone/>
            </a:pPr>
            <a:endParaRPr lang="ja-JP" altLang="en-US" sz="3200" dirty="0"/>
          </a:p>
          <a:p>
            <a:pPr marL="0" indent="0">
              <a:buNone/>
            </a:pPr>
            <a:r>
              <a:rPr lang="ja-JP" altLang="en-US" sz="3200" dirty="0"/>
              <a:t>③　周りを見ずに静かに受講すること</a:t>
            </a:r>
          </a:p>
          <a:p>
            <a:pPr marL="0" indent="0">
              <a:buNone/>
            </a:pPr>
            <a:endParaRPr lang="ja-JP" altLang="en-US" sz="3200" dirty="0"/>
          </a:p>
          <a:p>
            <a:pPr marL="0" indent="0">
              <a:buNone/>
            </a:pPr>
            <a:r>
              <a:rPr lang="en-US" altLang="ja-JP" sz="3200" dirty="0"/>
              <a:t>※</a:t>
            </a:r>
            <a:r>
              <a:rPr lang="ja-JP" altLang="en-US" sz="3200" dirty="0"/>
              <a:t>　不正行為は厳重に指導します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859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07;p3">
            <a:extLst>
              <a:ext uri="{FF2B5EF4-FFF2-40B4-BE49-F238E27FC236}">
                <a16:creationId xmlns:a16="http://schemas.microsoft.com/office/drawing/2014/main" id="{7092EA9E-3A99-6796-AA6A-8EF107060580}"/>
              </a:ext>
            </a:extLst>
          </p:cNvPr>
          <p:cNvGrpSpPr/>
          <p:nvPr/>
        </p:nvGrpSpPr>
        <p:grpSpPr>
          <a:xfrm>
            <a:off x="1126928" y="1628800"/>
            <a:ext cx="7652144" cy="4211959"/>
            <a:chOff x="2675298" y="648993"/>
            <a:chExt cx="5015714" cy="4727227"/>
          </a:xfrm>
        </p:grpSpPr>
        <p:cxnSp>
          <p:nvCxnSpPr>
            <p:cNvPr id="3" name="Google Shape;108;p3">
              <a:extLst>
                <a:ext uri="{FF2B5EF4-FFF2-40B4-BE49-F238E27FC236}">
                  <a16:creationId xmlns:a16="http://schemas.microsoft.com/office/drawing/2014/main" id="{D9E79E4A-5D0C-0396-1197-B17ED44EA341}"/>
                </a:ext>
              </a:extLst>
            </p:cNvPr>
            <p:cNvCxnSpPr>
              <a:stCxn id="4" idx="2"/>
              <a:endCxn id="6" idx="0"/>
            </p:cNvCxnSpPr>
            <p:nvPr/>
          </p:nvCxnSpPr>
          <p:spPr>
            <a:xfrm>
              <a:off x="5183155" y="1509072"/>
              <a:ext cx="0" cy="3007070"/>
            </a:xfrm>
            <a:prstGeom prst="straightConnector1">
              <a:avLst/>
            </a:prstGeom>
            <a:noFill/>
            <a:ln w="7620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4" name="Google Shape;109;p3">
              <a:extLst>
                <a:ext uri="{FF2B5EF4-FFF2-40B4-BE49-F238E27FC236}">
                  <a16:creationId xmlns:a16="http://schemas.microsoft.com/office/drawing/2014/main" id="{539B7969-8C68-3B7E-1DB5-629363958535}"/>
                </a:ext>
              </a:extLst>
            </p:cNvPr>
            <p:cNvSpPr/>
            <p:nvPr/>
          </p:nvSpPr>
          <p:spPr>
            <a:xfrm>
              <a:off x="2675298" y="648993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95000"/>
              </a:schemeClr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algn="ctr"/>
              <a:r>
                <a:rPr lang="en-US" altLang="ja-JP" sz="2000" dirty="0">
                  <a:solidFill>
                    <a:srgbClr val="0071BC"/>
                  </a:solidFill>
                </a:rPr>
                <a:t>2025</a:t>
              </a:r>
              <a:r>
                <a:rPr lang="ja-JP" altLang="en-US" sz="2000" dirty="0">
                  <a:solidFill>
                    <a:srgbClr val="0071BC"/>
                  </a:solidFill>
                </a:rPr>
                <a:t>年の大学入学共通テスト</a:t>
              </a:r>
            </a:p>
          </p:txBody>
        </p:sp>
        <p:sp>
          <p:nvSpPr>
            <p:cNvPr id="5" name="Google Shape;111;p3">
              <a:extLst>
                <a:ext uri="{FF2B5EF4-FFF2-40B4-BE49-F238E27FC236}">
                  <a16:creationId xmlns:a16="http://schemas.microsoft.com/office/drawing/2014/main" id="{40CA5F02-F1CA-4853-0243-02E3FAD7460A}"/>
                </a:ext>
              </a:extLst>
            </p:cNvPr>
            <p:cNvSpPr/>
            <p:nvPr/>
          </p:nvSpPr>
          <p:spPr>
            <a:xfrm>
              <a:off x="2675298" y="2550977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rgbClr val="F1F1F1"/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algn="ctr"/>
              <a:r>
                <a:rPr lang="ja-JP" altLang="en-US" sz="2000" dirty="0">
                  <a:solidFill>
                    <a:srgbClr val="0071BC"/>
                  </a:solidFill>
                </a:rPr>
                <a:t>冬休み課題テスト</a:t>
              </a:r>
            </a:p>
          </p:txBody>
        </p:sp>
        <p:sp>
          <p:nvSpPr>
            <p:cNvPr id="6" name="Google Shape;110;p3">
              <a:extLst>
                <a:ext uri="{FF2B5EF4-FFF2-40B4-BE49-F238E27FC236}">
                  <a16:creationId xmlns:a16="http://schemas.microsoft.com/office/drawing/2014/main" id="{8E3AE22D-A066-BFC4-4DD1-760D32200878}"/>
                </a:ext>
              </a:extLst>
            </p:cNvPr>
            <p:cNvSpPr/>
            <p:nvPr/>
          </p:nvSpPr>
          <p:spPr>
            <a:xfrm>
              <a:off x="2675298" y="4516141"/>
              <a:ext cx="5015714" cy="860079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90000"/>
              </a:schemeClr>
            </a:solidFill>
            <a:ln w="19050" cap="flat" cmpd="sng">
              <a:solidFill>
                <a:srgbClr val="2E75B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72000" rIns="68569" bIns="0" anchor="ctr" anchorCtr="0">
              <a:noAutofit/>
            </a:bodyPr>
            <a:lstStyle/>
            <a:p>
              <a:pPr lvl="0" algn="ctr"/>
              <a:r>
                <a:rPr lang="ja-JP" altLang="en-US" sz="2000" dirty="0">
                  <a:solidFill>
                    <a:srgbClr val="0071BC"/>
                  </a:solidFill>
                </a:rPr>
                <a:t>様々な進数とデータ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837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sz="6000" b="1" dirty="0">
                <a:solidFill>
                  <a:srgbClr val="0071BC"/>
                </a:solidFill>
              </a:rPr>
              <a:t>１０進数と２進数</a:t>
            </a:r>
          </a:p>
        </p:txBody>
      </p:sp>
    </p:spTree>
    <p:extLst>
      <p:ext uri="{BB962C8B-B14F-4D97-AF65-F5344CB8AC3E}">
        <p14:creationId xmlns:p14="http://schemas.microsoft.com/office/powerpoint/2010/main" val="422712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コンピュータ科学の知識・技能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共通テストを受けるにあたって</a:t>
            </a:r>
          </a:p>
          <a:p>
            <a:pPr marL="0" indent="0" algn="ctr">
              <a:buNone/>
            </a:pPr>
            <a:endParaRPr lang="ja-JP" altLang="en-US" dirty="0"/>
          </a:p>
          <a:p>
            <a:pPr marL="0" indent="0" algn="ctr">
              <a:buNone/>
            </a:pPr>
            <a:r>
              <a:rPr lang="ja-JP" altLang="en-US" dirty="0"/>
              <a:t>必須となる知識をおさえます</a:t>
            </a:r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＜今日の内容＞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b="1" dirty="0">
                <a:solidFill>
                  <a:srgbClr val="0071BC"/>
                </a:solidFill>
              </a:rPr>
              <a:t>進数・ビット（データ容量）</a:t>
            </a:r>
          </a:p>
          <a:p>
            <a:pPr marL="0" indent="0" algn="ctr">
              <a:buNone/>
            </a:pPr>
            <a:endParaRPr lang="ja-JP" altLang="en-US" dirty="0"/>
          </a:p>
          <a:p>
            <a:pPr marL="0" indent="0" algn="ctr">
              <a:buNone/>
            </a:pPr>
            <a:r>
              <a:rPr lang="ja-JP" altLang="en-US" dirty="0"/>
              <a:t>パリティ検査（パリティチェック）は次回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399956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design-2022-a4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-design-2020" id="{67081F9E-F15A-499D-BDA3-679F9C409731}" vid="{909AA7B6-7290-4C48-A745-8CDC3955E6F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8F98FF7A96BEA4791E3435F16684D9A" ma:contentTypeVersion="10" ma:contentTypeDescription="新しいドキュメントを作成します。" ma:contentTypeScope="" ma:versionID="54e310820e41de9eeb38b2f90dab3a8f">
  <xsd:schema xmlns:xsd="http://www.w3.org/2001/XMLSchema" xmlns:xs="http://www.w3.org/2001/XMLSchema" xmlns:p="http://schemas.microsoft.com/office/2006/metadata/properties" xmlns:ns2="aa64cc7a-1a52-43e8-a539-0df051b127e4" xmlns:ns3="e6f443d6-9b28-4441-a79c-6d0eebf0af5e" targetNamespace="http://schemas.microsoft.com/office/2006/metadata/properties" ma:root="true" ma:fieldsID="5b074ef40bf56e45a90c63b259a4af07" ns2:_="" ns3:_="">
    <xsd:import namespace="aa64cc7a-1a52-43e8-a539-0df051b127e4"/>
    <xsd:import namespace="e6f443d6-9b28-4441-a79c-6d0eebf0af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64cc7a-1a52-43e8-a539-0df051b127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8a78fa4a-40b8-4e29-8771-2350bfedee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f443d6-9b28-4441-a79c-6d0eebf0af5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5d43bd5-58a7-42aa-8c49-4142c8cecce4}" ma:internalName="TaxCatchAll" ma:showField="CatchAllData" ma:web="e6f443d6-9b28-4441-a79c-6d0eebf0af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0B8DDA-EDE3-420C-9FDB-2164089E810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aa64cc7a-1a52-43e8-a539-0df051b127e4"/>
    <ds:schemaRef ds:uri="e6f443d6-9b28-4441-a79c-6d0eebf0af5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AB264B-25E5-4291-BFCC-395EE744CF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912</Words>
  <Application>Microsoft Macintosh PowerPoint</Application>
  <PresentationFormat>A4 210 x 297 mm</PresentationFormat>
  <Paragraphs>240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8" baseType="lpstr">
      <vt:lpstr>Meiryo</vt:lpstr>
      <vt:lpstr>Meiryo</vt:lpstr>
      <vt:lpstr>Arial</vt:lpstr>
      <vt:lpstr>Calibri</vt:lpstr>
      <vt:lpstr>presentation-design-2022-a4</vt:lpstr>
      <vt:lpstr>冬休み課題テスト　＋　進数とデータ</vt:lpstr>
      <vt:lpstr>PowerPoint プレゼンテーション</vt:lpstr>
      <vt:lpstr>PowerPoint プレゼンテーション</vt:lpstr>
      <vt:lpstr>共通テストについて</vt:lpstr>
      <vt:lpstr>PowerPoint プレゼンテーション</vt:lpstr>
      <vt:lpstr>課題テスト受講の流れ</vt:lpstr>
      <vt:lpstr>PowerPoint プレゼンテーション</vt:lpstr>
      <vt:lpstr>PowerPoint プレゼンテーション</vt:lpstr>
      <vt:lpstr>コンピュータ科学の知識・技能</vt:lpstr>
      <vt:lpstr>10 進数と2 進数</vt:lpstr>
      <vt:lpstr>２進数への変換の仕組みを探ろう</vt:lpstr>
      <vt:lpstr>ヒント</vt:lpstr>
      <vt:lpstr>確認問題</vt:lpstr>
      <vt:lpstr>PowerPoint プレゼンテーション</vt:lpstr>
      <vt:lpstr>コンピュータにとってのわかりやすさ</vt:lpstr>
      <vt:lpstr> 8 進数と 16 進数</vt:lpstr>
      <vt:lpstr>やってみよう</vt:lpstr>
      <vt:lpstr>データと２進数</vt:lpstr>
      <vt:lpstr>データ容量</vt:lpstr>
      <vt:lpstr>なんでだろう？</vt:lpstr>
      <vt:lpstr>データの大きさを計算してみよう</vt:lpstr>
      <vt:lpstr>データ量の計算方法</vt:lpstr>
      <vt:lpstr>最後に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データのちらばりと標準偏差</dc:title>
  <dc:creator/>
  <cp:lastModifiedBy/>
  <cp:revision>2</cp:revision>
  <cp:lastPrinted>2023-06-24T06:47:19Z</cp:lastPrinted>
  <dcterms:created xsi:type="dcterms:W3CDTF">2022-07-06T06:22:16Z</dcterms:created>
  <dcterms:modified xsi:type="dcterms:W3CDTF">2024-10-21T18:22:53Z</dcterms:modified>
</cp:coreProperties>
</file>