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41" r:id="rId1"/>
  </p:sldMasterIdLst>
  <p:sldIdLst>
    <p:sldId id="256" r:id="rId2"/>
  </p:sldIdLst>
  <p:sldSz cx="6858000" cy="9906000" type="A4"/>
  <p:notesSz cx="6735763" cy="986948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206FA"/>
    <a:srgbClr val="05EFFB"/>
    <a:srgbClr val="DA12E4"/>
    <a:srgbClr val="000066"/>
    <a:srgbClr val="E840F0"/>
    <a:srgbClr val="082292"/>
    <a:srgbClr val="996633"/>
    <a:srgbClr val="0C5021"/>
    <a:srgbClr val="1DB94D"/>
    <a:srgbClr val="FEFF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スタイル (淡色)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7" autoAdjust="0"/>
    <p:restoredTop sz="94660"/>
  </p:normalViewPr>
  <p:slideViewPr>
    <p:cSldViewPr snapToGrid="0">
      <p:cViewPr varScale="1">
        <p:scale>
          <a:sx n="68" d="100"/>
          <a:sy n="68" d="100"/>
        </p:scale>
        <p:origin x="2256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857250" y="1621191"/>
            <a:ext cx="5143500" cy="3448756"/>
          </a:xfrm>
        </p:spPr>
        <p:txBody>
          <a:bodyPr anchor="b"/>
          <a:lstStyle>
            <a:lvl1pPr algn="ctr">
              <a:defRPr sz="33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350"/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F9383-A822-4E01-8C0A-F82DB43CD05C}" type="datetimeFigureOut">
              <a:rPr kumimoji="1" lang="ja-JP" altLang="en-US" smtClean="0"/>
              <a:t>2026/8/28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78097-F70B-43A6-8CFA-956E89C19F5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36296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F9383-A822-4E01-8C0A-F82DB43CD05C}" type="datetimeFigureOut">
              <a:rPr kumimoji="1" lang="ja-JP" altLang="en-US" smtClean="0"/>
              <a:t>2026/8/28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78097-F70B-43A6-8CFA-956E89C19F5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721610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67916" y="2469622"/>
            <a:ext cx="5915025" cy="4120620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67916" y="6629225"/>
            <a:ext cx="5915025" cy="2166937"/>
          </a:xfrm>
        </p:spPr>
        <p:txBody>
          <a:bodyPr/>
          <a:lstStyle>
            <a:lvl1pPr marL="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F9383-A822-4E01-8C0A-F82DB43CD05C}" type="datetimeFigureOut">
              <a:rPr kumimoji="1" lang="ja-JP" altLang="en-US" smtClean="0"/>
              <a:t>2026/8/28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78097-F70B-43A6-8CFA-956E89C19F5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253168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F9383-A822-4E01-8C0A-F82DB43CD05C}" type="datetimeFigureOut">
              <a:rPr kumimoji="1" lang="ja-JP" altLang="en-US" smtClean="0"/>
              <a:t>2026/8/28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78097-F70B-43A6-8CFA-956E89C19F5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561228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72381" y="527404"/>
            <a:ext cx="5915025" cy="1914702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F9383-A822-4E01-8C0A-F82DB43CD05C}" type="datetimeFigureOut">
              <a:rPr kumimoji="1" lang="ja-JP" altLang="en-US" smtClean="0"/>
              <a:t>2026/8/28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78097-F70B-43A6-8CFA-956E89C19F5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791189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F9383-A822-4E01-8C0A-F82DB43CD05C}" type="datetimeFigureOut">
              <a:rPr kumimoji="1" lang="ja-JP" altLang="en-US" smtClean="0"/>
              <a:t>2026/8/28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78097-F70B-43A6-8CFA-956E89C19F5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22133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F9383-A822-4E01-8C0A-F82DB43CD05C}" type="datetimeFigureOut">
              <a:rPr kumimoji="1" lang="ja-JP" altLang="en-US" smtClean="0"/>
              <a:t>2026/8/28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78097-F70B-43A6-8CFA-956E89C19F5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9824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3" cy="23114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915543" y="1426281"/>
            <a:ext cx="3471863" cy="7039681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3" cy="550562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F9383-A822-4E01-8C0A-F82DB43CD05C}" type="datetimeFigureOut">
              <a:rPr kumimoji="1" lang="ja-JP" altLang="en-US" smtClean="0"/>
              <a:t>2026/8/28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78097-F70B-43A6-8CFA-956E89C19F5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489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3" cy="23114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2915543" y="1426281"/>
            <a:ext cx="3471863" cy="7039681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3" cy="550562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F9383-A822-4E01-8C0A-F82DB43CD05C}" type="datetimeFigureOut">
              <a:rPr kumimoji="1" lang="ja-JP" altLang="en-US" smtClean="0"/>
              <a:t>2026/8/28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78097-F70B-43A6-8CFA-956E89C19F5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518982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F9383-A822-4E01-8C0A-F82DB43CD05C}" type="datetimeFigureOut">
              <a:rPr kumimoji="1" lang="ja-JP" altLang="en-US" smtClean="0"/>
              <a:t>2026/8/28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78097-F70B-43A6-8CFA-956E89C19F5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501301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4907756" y="527403"/>
            <a:ext cx="1478756" cy="8394877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71487" y="527403"/>
            <a:ext cx="4350544" cy="8394877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F9383-A822-4E01-8C0A-F82DB43CD05C}" type="datetimeFigureOut">
              <a:rPr kumimoji="1" lang="ja-JP" altLang="en-US" smtClean="0"/>
              <a:t>2026/8/28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78097-F70B-43A6-8CFA-956E89C19F5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81422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71488" y="527404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2F9383-A822-4E01-8C0A-F82DB43CD05C}" type="datetimeFigureOut">
              <a:rPr kumimoji="1" lang="ja-JP" altLang="en-US" smtClean="0"/>
              <a:t>2026/8/28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B78097-F70B-43A6-8CFA-956E89C19F5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52711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2" r:id="rId1"/>
    <p:sldLayoutId id="2147483943" r:id="rId2"/>
    <p:sldLayoutId id="2147483944" r:id="rId3"/>
    <p:sldLayoutId id="2147483945" r:id="rId4"/>
    <p:sldLayoutId id="2147483946" r:id="rId5"/>
    <p:sldLayoutId id="2147483947" r:id="rId6"/>
    <p:sldLayoutId id="2147483948" r:id="rId7"/>
    <p:sldLayoutId id="2147483949" r:id="rId8"/>
    <p:sldLayoutId id="2147483950" r:id="rId9"/>
    <p:sldLayoutId id="2147483951" r:id="rId10"/>
    <p:sldLayoutId id="2147483952" r:id="rId11"/>
  </p:sldLayoutIdLs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kumimoji="1" sz="24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8588" indent="-128588" algn="l" defTabSz="51435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kumimoji="1"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2000">
              <a:schemeClr val="bg1"/>
            </a:gs>
            <a:gs pos="100000">
              <a:srgbClr val="EE39F7">
                <a:alpha val="65000"/>
              </a:srgbClr>
            </a:gs>
          </a:gsLst>
          <a:lin ang="30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メモ 2"/>
          <p:cNvSpPr/>
          <p:nvPr/>
        </p:nvSpPr>
        <p:spPr>
          <a:xfrm flipV="1">
            <a:off x="317388" y="213101"/>
            <a:ext cx="6221822" cy="1501612"/>
          </a:xfrm>
          <a:prstGeom prst="foldedCorner">
            <a:avLst>
              <a:gd name="adj" fmla="val 33019"/>
            </a:avLst>
          </a:prstGeom>
          <a:solidFill>
            <a:srgbClr val="FEFFCD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4" name="角丸四角形 23"/>
          <p:cNvSpPr/>
          <p:nvPr/>
        </p:nvSpPr>
        <p:spPr>
          <a:xfrm>
            <a:off x="3406641" y="8914848"/>
            <a:ext cx="3306408" cy="857051"/>
          </a:xfrm>
          <a:prstGeom prst="roundRect">
            <a:avLst>
              <a:gd name="adj" fmla="val 4913"/>
            </a:avLst>
          </a:prstGeom>
          <a:solidFill>
            <a:srgbClr val="FFFF00">
              <a:alpha val="72000"/>
            </a:srgb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タイトル 8"/>
          <p:cNvSpPr>
            <a:spLocks noGrp="1"/>
          </p:cNvSpPr>
          <p:nvPr>
            <p:ph type="ctrTitle"/>
          </p:nvPr>
        </p:nvSpPr>
        <p:spPr>
          <a:xfrm>
            <a:off x="1273533" y="4580694"/>
            <a:ext cx="6109610" cy="613780"/>
          </a:xfrm>
        </p:spPr>
        <p:txBody>
          <a:bodyPr>
            <a:noAutofit/>
          </a:bodyPr>
          <a:lstStyle/>
          <a:p>
            <a:r>
              <a:rPr kumimoji="1" lang="ja-JP" altLang="en-US" sz="3600" b="1" dirty="0">
                <a:ln w="1905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東高の</a:t>
            </a:r>
            <a:r>
              <a:rPr lang="ja-JP" altLang="en-US" sz="3600" b="1" dirty="0">
                <a:ln w="1905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魅力を発見して ！</a:t>
            </a:r>
            <a:endParaRPr kumimoji="1" lang="ja-JP" altLang="en-US" sz="3600" b="1" dirty="0">
              <a:ln w="1905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7" name="正方形/長方形 6"/>
          <p:cNvSpPr/>
          <p:nvPr/>
        </p:nvSpPr>
        <p:spPr>
          <a:xfrm rot="21180005">
            <a:off x="3406170" y="241608"/>
            <a:ext cx="1753643" cy="46166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r>
              <a:rPr lang="ja-JP" altLang="en-US" sz="2400" b="1" dirty="0">
                <a:ln w="22225">
                  <a:solidFill>
                    <a:schemeClr val="accent4">
                      <a:lumMod val="50000"/>
                    </a:schemeClr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令和８年度</a:t>
            </a:r>
          </a:p>
        </p:txBody>
      </p:sp>
      <p:sp>
        <p:nvSpPr>
          <p:cNvPr id="8" name="正方形/長方形 7"/>
          <p:cNvSpPr/>
          <p:nvPr/>
        </p:nvSpPr>
        <p:spPr>
          <a:xfrm>
            <a:off x="606611" y="725281"/>
            <a:ext cx="2840323" cy="707886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r>
              <a:rPr lang="ja-JP" altLang="en-US" sz="4000" dirty="0">
                <a:ln w="0"/>
                <a:solidFill>
                  <a:srgbClr val="1206FA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中津東高校</a:t>
            </a:r>
            <a:endParaRPr lang="ja-JP" altLang="en-US" sz="5400" dirty="0">
              <a:ln w="0"/>
              <a:solidFill>
                <a:srgbClr val="1206FA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12" name="角丸四角形 11"/>
          <p:cNvSpPr/>
          <p:nvPr/>
        </p:nvSpPr>
        <p:spPr>
          <a:xfrm>
            <a:off x="317388" y="3187944"/>
            <a:ext cx="864000" cy="360000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600" dirty="0">
                <a:solidFill>
                  <a:schemeClr val="tx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会場</a:t>
            </a:r>
            <a:endParaRPr kumimoji="1" lang="ja-JP" altLang="en-US" sz="2400" dirty="0">
              <a:solidFill>
                <a:schemeClr val="tx1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650723" y="2185553"/>
            <a:ext cx="173637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5400" dirty="0">
                <a:solidFill>
                  <a:srgbClr val="00B050"/>
                </a:solidFill>
                <a:latin typeface="Bernard MT Condensed" panose="02050806060905020404" pitchFamily="18" charset="0"/>
              </a:rPr>
              <a:t>10/10</a:t>
            </a:r>
            <a:endParaRPr kumimoji="1" lang="ja-JP" altLang="en-US" sz="4400" dirty="0">
              <a:solidFill>
                <a:srgbClr val="00B050"/>
              </a:solidFill>
              <a:latin typeface="Bernard MT Condensed" panose="02050806060905020404" pitchFamily="18" charset="0"/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2262310" y="2317966"/>
            <a:ext cx="400110" cy="63094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kumimoji="1" lang="ja-JP" altLang="en-US" sz="1400" dirty="0">
                <a:solidFill>
                  <a:srgbClr val="00B050"/>
                </a:solidFill>
                <a:latin typeface="ＤＦ特太ゴシック体" panose="020B0509000000000000" pitchFamily="49" charset="-128"/>
                <a:ea typeface="ＤＦ特太ゴシック体" panose="020B0509000000000000" pitchFamily="49" charset="-128"/>
              </a:rPr>
              <a:t>土曜日</a:t>
            </a:r>
          </a:p>
        </p:txBody>
      </p:sp>
      <p:grpSp>
        <p:nvGrpSpPr>
          <p:cNvPr id="19" name="グループ化 18"/>
          <p:cNvGrpSpPr/>
          <p:nvPr/>
        </p:nvGrpSpPr>
        <p:grpSpPr>
          <a:xfrm>
            <a:off x="2731842" y="2316995"/>
            <a:ext cx="4272275" cy="696546"/>
            <a:chOff x="2345501" y="2643001"/>
            <a:chExt cx="3644925" cy="696546"/>
          </a:xfrm>
        </p:grpSpPr>
        <p:sp>
          <p:nvSpPr>
            <p:cNvPr id="15" name="テキスト ボックス 14"/>
            <p:cNvSpPr txBox="1"/>
            <p:nvPr/>
          </p:nvSpPr>
          <p:spPr>
            <a:xfrm>
              <a:off x="2345501" y="2643001"/>
              <a:ext cx="93239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600" dirty="0">
                  <a:solidFill>
                    <a:sysClr val="windowText" lastClr="000000"/>
                  </a:solidFill>
                  <a:latin typeface="Bernard MT Condensed" panose="02050806060905020404" pitchFamily="18" charset="0"/>
                  <a:ea typeface="ＤＦ特太ゴシック体" panose="020B0509000000000000" pitchFamily="49" charset="-128"/>
                </a:rPr>
                <a:t>午前の部</a:t>
              </a:r>
              <a:endParaRPr lang="en-US" altLang="ja-JP" sz="1600" dirty="0">
                <a:solidFill>
                  <a:sysClr val="windowText" lastClr="000000"/>
                </a:solidFill>
                <a:latin typeface="Bernard MT Condensed" panose="02050806060905020404" pitchFamily="18" charset="0"/>
              </a:endParaRPr>
            </a:p>
          </p:txBody>
        </p:sp>
        <p:sp>
          <p:nvSpPr>
            <p:cNvPr id="16" name="テキスト ボックス 15"/>
            <p:cNvSpPr txBox="1"/>
            <p:nvPr/>
          </p:nvSpPr>
          <p:spPr>
            <a:xfrm>
              <a:off x="3277892" y="2666788"/>
              <a:ext cx="258410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1600" dirty="0">
                  <a:solidFill>
                    <a:sysClr val="windowText" lastClr="000000"/>
                  </a:solidFill>
                  <a:latin typeface="Bernard MT Condensed" panose="02050806060905020404" pitchFamily="18" charset="0"/>
                  <a:ea typeface="ＤＦ特太ゴシック体" panose="020B0509000000000000" pitchFamily="49" charset="-128"/>
                </a:rPr>
                <a:t>9:00</a:t>
              </a:r>
              <a:r>
                <a:rPr kumimoji="1" lang="ja-JP" altLang="en-US" sz="1600" dirty="0">
                  <a:solidFill>
                    <a:sysClr val="windowText" lastClr="000000"/>
                  </a:solidFill>
                  <a:latin typeface="Bernard MT Condensed" panose="02050806060905020404" pitchFamily="18" charset="0"/>
                </a:rPr>
                <a:t>～</a:t>
              </a:r>
              <a:r>
                <a:rPr kumimoji="1" lang="en-US" altLang="ja-JP" sz="1600" dirty="0">
                  <a:solidFill>
                    <a:sysClr val="windowText" lastClr="000000"/>
                  </a:solidFill>
                  <a:latin typeface="Bernard MT Condensed" panose="02050806060905020404" pitchFamily="18" charset="0"/>
                </a:rPr>
                <a:t>11:40</a:t>
              </a:r>
              <a:r>
                <a:rPr kumimoji="1" lang="ja-JP" altLang="en-US" sz="1600" dirty="0">
                  <a:solidFill>
                    <a:sysClr val="windowText" lastClr="000000"/>
                  </a:solidFill>
                  <a:latin typeface="Bernard MT Condensed" panose="02050806060905020404" pitchFamily="18" charset="0"/>
                </a:rPr>
                <a:t>  </a:t>
              </a:r>
              <a:r>
                <a:rPr kumimoji="1" lang="en-US" altLang="ja-JP" sz="1600" dirty="0">
                  <a:solidFill>
                    <a:sysClr val="windowText" lastClr="000000"/>
                  </a:solidFill>
                  <a:latin typeface="Bernard MT Condensed" panose="02050806060905020404" pitchFamily="18" charset="0"/>
                </a:rPr>
                <a:t>(</a:t>
              </a:r>
              <a:r>
                <a:rPr lang="ja-JP" altLang="en-US" sz="1600" dirty="0">
                  <a:solidFill>
                    <a:sysClr val="windowText" lastClr="000000"/>
                  </a:solidFill>
                  <a:latin typeface="Bernard MT Condensed" panose="02050806060905020404" pitchFamily="18" charset="0"/>
                  <a:ea typeface="ＤＦ特太ゴシック体" panose="020B0509000000000000" pitchFamily="49" charset="-128"/>
                </a:rPr>
                <a:t>受付  </a:t>
              </a:r>
              <a:r>
                <a:rPr lang="en-US" altLang="ja-JP" sz="1600" dirty="0">
                  <a:solidFill>
                    <a:sysClr val="windowText" lastClr="000000"/>
                  </a:solidFill>
                  <a:latin typeface="Bernard MT Condensed" panose="02050806060905020404" pitchFamily="18" charset="0"/>
                  <a:ea typeface="ＤＦ特太ゴシック体" panose="020B0509000000000000" pitchFamily="49" charset="-128"/>
                </a:rPr>
                <a:t>9</a:t>
              </a:r>
              <a:r>
                <a:rPr lang="en-US" altLang="ja-JP" sz="1600" dirty="0">
                  <a:solidFill>
                    <a:sysClr val="windowText" lastClr="000000"/>
                  </a:solidFill>
                  <a:latin typeface="Bernard MT Condensed" panose="02050806060905020404" pitchFamily="18" charset="0"/>
                </a:rPr>
                <a:t>:00</a:t>
              </a:r>
              <a:r>
                <a:rPr lang="ja-JP" altLang="en-US" sz="1600" dirty="0">
                  <a:solidFill>
                    <a:sysClr val="windowText" lastClr="000000"/>
                  </a:solidFill>
                  <a:latin typeface="Bernard MT Condensed" panose="02050806060905020404" pitchFamily="18" charset="0"/>
                </a:rPr>
                <a:t>～ </a:t>
              </a:r>
              <a:r>
                <a:rPr lang="en-US" altLang="ja-JP" sz="1600" dirty="0">
                  <a:solidFill>
                    <a:sysClr val="windowText" lastClr="000000"/>
                  </a:solidFill>
                  <a:latin typeface="Bernard MT Condensed" panose="02050806060905020404" pitchFamily="18" charset="0"/>
                </a:rPr>
                <a:t>9:15)</a:t>
              </a:r>
            </a:p>
          </p:txBody>
        </p:sp>
        <p:sp>
          <p:nvSpPr>
            <p:cNvPr id="17" name="テキスト ボックス 16"/>
            <p:cNvSpPr txBox="1"/>
            <p:nvPr/>
          </p:nvSpPr>
          <p:spPr>
            <a:xfrm>
              <a:off x="2345501" y="2981758"/>
              <a:ext cx="97227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600" dirty="0">
                  <a:solidFill>
                    <a:sysClr val="windowText" lastClr="000000"/>
                  </a:solidFill>
                  <a:latin typeface="Bernard MT Condensed" panose="02050806060905020404" pitchFamily="18" charset="0"/>
                  <a:ea typeface="ＤＦ特太ゴシック体" panose="020B0509000000000000" pitchFamily="49" charset="-128"/>
                </a:rPr>
                <a:t>午後の部</a:t>
              </a:r>
              <a:endParaRPr lang="en-US" altLang="ja-JP" sz="1600" dirty="0">
                <a:solidFill>
                  <a:sysClr val="windowText" lastClr="000000"/>
                </a:solidFill>
                <a:latin typeface="Bernard MT Condensed" panose="02050806060905020404" pitchFamily="18" charset="0"/>
                <a:ea typeface="ＤＦ特太ゴシック体" panose="020B0509000000000000" pitchFamily="49" charset="-128"/>
              </a:endParaRPr>
            </a:p>
          </p:txBody>
        </p:sp>
        <p:sp>
          <p:nvSpPr>
            <p:cNvPr id="18" name="テキスト ボックス 17"/>
            <p:cNvSpPr txBox="1"/>
            <p:nvPr/>
          </p:nvSpPr>
          <p:spPr>
            <a:xfrm>
              <a:off x="3189347" y="3000993"/>
              <a:ext cx="280107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1600" dirty="0">
                  <a:solidFill>
                    <a:sysClr val="windowText" lastClr="000000"/>
                  </a:solidFill>
                  <a:latin typeface="Bernard MT Condensed" panose="02050806060905020404" pitchFamily="18" charset="0"/>
                  <a:ea typeface="ＤＦ特太ゴシック体" panose="020B0509000000000000" pitchFamily="49" charset="-128"/>
                </a:rPr>
                <a:t>12:40</a:t>
              </a:r>
              <a:r>
                <a:rPr lang="ja-JP" altLang="en-US" sz="1600" dirty="0">
                  <a:solidFill>
                    <a:sysClr val="windowText" lastClr="000000"/>
                  </a:solidFill>
                  <a:latin typeface="Bernard MT Condensed" panose="02050806060905020404" pitchFamily="18" charset="0"/>
                </a:rPr>
                <a:t>～</a:t>
              </a:r>
              <a:r>
                <a:rPr lang="en-US" altLang="ja-JP" sz="1600" dirty="0">
                  <a:solidFill>
                    <a:sysClr val="windowText" lastClr="000000"/>
                  </a:solidFill>
                  <a:latin typeface="Bernard MT Condensed" panose="02050806060905020404" pitchFamily="18" charset="0"/>
                </a:rPr>
                <a:t>15:20</a:t>
              </a:r>
              <a:r>
                <a:rPr lang="ja-JP" altLang="en-US" sz="1600" dirty="0">
                  <a:solidFill>
                    <a:sysClr val="windowText" lastClr="000000"/>
                  </a:solidFill>
                  <a:latin typeface="Bernard MT Condensed" panose="02050806060905020404" pitchFamily="18" charset="0"/>
                </a:rPr>
                <a:t>  </a:t>
              </a:r>
              <a:r>
                <a:rPr lang="en-US" altLang="ja-JP" sz="1600" dirty="0">
                  <a:solidFill>
                    <a:sysClr val="windowText" lastClr="000000"/>
                  </a:solidFill>
                  <a:latin typeface="Bernard MT Condensed" panose="02050806060905020404" pitchFamily="18" charset="0"/>
                </a:rPr>
                <a:t>(</a:t>
              </a:r>
              <a:r>
                <a:rPr lang="ja-JP" altLang="en-US" sz="1600" dirty="0">
                  <a:solidFill>
                    <a:sysClr val="windowText" lastClr="000000"/>
                  </a:solidFill>
                  <a:latin typeface="Bernard MT Condensed" panose="02050806060905020404" pitchFamily="18" charset="0"/>
                  <a:ea typeface="ＤＦ特太ゴシック体" panose="020B0509000000000000" pitchFamily="49" charset="-128"/>
                </a:rPr>
                <a:t>受付 </a:t>
              </a:r>
              <a:r>
                <a:rPr lang="en-US" altLang="ja-JP" sz="1600" dirty="0">
                  <a:solidFill>
                    <a:sysClr val="windowText" lastClr="000000"/>
                  </a:solidFill>
                  <a:latin typeface="Bernard MT Condensed" panose="02050806060905020404" pitchFamily="18" charset="0"/>
                  <a:ea typeface="ＤＦ特太ゴシック体" panose="020B0509000000000000" pitchFamily="49" charset="-128"/>
                </a:rPr>
                <a:t>12</a:t>
              </a:r>
              <a:r>
                <a:rPr lang="en-US" altLang="ja-JP" sz="1600" dirty="0">
                  <a:solidFill>
                    <a:sysClr val="windowText" lastClr="000000"/>
                  </a:solidFill>
                  <a:latin typeface="Bernard MT Condensed" panose="02050806060905020404" pitchFamily="18" charset="0"/>
                </a:rPr>
                <a:t>:40</a:t>
              </a:r>
              <a:r>
                <a:rPr lang="ja-JP" altLang="en-US" sz="1600" dirty="0">
                  <a:solidFill>
                    <a:sysClr val="windowText" lastClr="000000"/>
                  </a:solidFill>
                  <a:latin typeface="Bernard MT Condensed" panose="02050806060905020404" pitchFamily="18" charset="0"/>
                </a:rPr>
                <a:t>～</a:t>
              </a:r>
              <a:r>
                <a:rPr lang="en-US" altLang="ja-JP" sz="1600" dirty="0">
                  <a:solidFill>
                    <a:sysClr val="windowText" lastClr="000000"/>
                  </a:solidFill>
                  <a:latin typeface="Bernard MT Condensed" panose="02050806060905020404" pitchFamily="18" charset="0"/>
                </a:rPr>
                <a:t>12:55)</a:t>
              </a:r>
            </a:p>
          </p:txBody>
        </p:sp>
      </p:grpSp>
      <p:sp>
        <p:nvSpPr>
          <p:cNvPr id="20" name="テキスト ボックス 19"/>
          <p:cNvSpPr txBox="1"/>
          <p:nvPr/>
        </p:nvSpPr>
        <p:spPr>
          <a:xfrm>
            <a:off x="3406641" y="8914848"/>
            <a:ext cx="18774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2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大分県立中津東高等学校</a:t>
            </a:r>
            <a:endParaRPr kumimoji="1" lang="ja-JP" altLang="en-US" sz="12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3406641" y="9180684"/>
            <a:ext cx="32111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〒</a:t>
            </a:r>
            <a:r>
              <a:rPr kumimoji="1" lang="en-US" altLang="ja-JP" sz="12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871-0004</a:t>
            </a:r>
            <a:r>
              <a:rPr kumimoji="1" lang="ja-JP" altLang="en-US" sz="12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</a:t>
            </a:r>
            <a:r>
              <a:rPr lang="ja-JP" altLang="en-US" sz="12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大分県中津市上如水</a:t>
            </a:r>
            <a:r>
              <a:rPr lang="en-US" altLang="ja-JP" sz="12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145</a:t>
            </a:r>
            <a:r>
              <a:rPr lang="ja-JP" altLang="en-US" sz="12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番地の</a:t>
            </a:r>
            <a:r>
              <a:rPr lang="en-US" altLang="ja-JP" sz="12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3</a:t>
            </a:r>
            <a:endParaRPr lang="ja-JP" altLang="en-US" sz="12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3619268" y="9428260"/>
            <a:ext cx="287610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TEL</a:t>
            </a:r>
            <a:r>
              <a:rPr lang="ja-JP" altLang="en-US" sz="12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：</a:t>
            </a:r>
            <a:r>
              <a:rPr kumimoji="1" lang="en-US" altLang="ja-JP" sz="12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0979-32-3800</a:t>
            </a:r>
            <a:r>
              <a:rPr kumimoji="1" lang="ja-JP" altLang="en-US" sz="12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／</a:t>
            </a:r>
            <a:r>
              <a:rPr kumimoji="1" lang="en-US" altLang="ja-JP" sz="12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FAX</a:t>
            </a:r>
            <a:r>
              <a:rPr kumimoji="1" lang="ja-JP" altLang="en-US" sz="12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：</a:t>
            </a:r>
            <a:r>
              <a:rPr kumimoji="1" lang="en-US" altLang="ja-JP" sz="12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0979-32-3802</a:t>
            </a:r>
            <a:endParaRPr kumimoji="1" lang="ja-JP" altLang="en-US" sz="12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25" name="正方形/長方形 24"/>
          <p:cNvSpPr/>
          <p:nvPr/>
        </p:nvSpPr>
        <p:spPr>
          <a:xfrm>
            <a:off x="2737110" y="6151272"/>
            <a:ext cx="1415772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sz="2400" b="1" dirty="0">
                <a:ln w="9525">
                  <a:solidFill>
                    <a:srgbClr val="0C5021"/>
                  </a:solidFill>
                </a:ln>
                <a:solidFill>
                  <a:srgbClr val="1DB9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ＤＦ特太ゴシック体" panose="020B0509000000000000" pitchFamily="49" charset="-128"/>
                <a:ea typeface="ＤＦ特太ゴシック体" panose="020B0509000000000000" pitchFamily="49" charset="-128"/>
              </a:rPr>
              <a:t>機 械 科</a:t>
            </a:r>
            <a:endParaRPr lang="ja-JP" altLang="en-US" sz="2400" b="1" cap="none" spc="0" dirty="0">
              <a:ln w="9525">
                <a:solidFill>
                  <a:srgbClr val="0C5021"/>
                </a:solidFill>
              </a:ln>
              <a:solidFill>
                <a:srgbClr val="1DB94D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ＤＦ特太ゴシック体" panose="020B0509000000000000" pitchFamily="49" charset="-128"/>
              <a:ea typeface="ＤＦ特太ゴシック体" panose="020B0509000000000000" pitchFamily="49" charset="-128"/>
            </a:endParaRPr>
          </a:p>
        </p:txBody>
      </p:sp>
      <p:sp>
        <p:nvSpPr>
          <p:cNvPr id="26" name="正方形/長方形 25"/>
          <p:cNvSpPr/>
          <p:nvPr/>
        </p:nvSpPr>
        <p:spPr>
          <a:xfrm>
            <a:off x="2646798" y="6618749"/>
            <a:ext cx="1415772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2400" b="1" dirty="0">
                <a:ln w="9525">
                  <a:solidFill>
                    <a:srgbClr val="082292"/>
                  </a:solidFill>
                </a:ln>
                <a:solidFill>
                  <a:srgbClr val="637FF7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ＤＦ特太ゴシック体" panose="020B0509000000000000" pitchFamily="49" charset="-128"/>
                <a:ea typeface="ＤＦ特太ゴシック体" panose="020B0509000000000000" pitchFamily="49" charset="-128"/>
              </a:rPr>
              <a:t>電 気 科</a:t>
            </a:r>
            <a:endParaRPr lang="ja-JP" altLang="en-US" sz="2400" b="1" cap="none" spc="0" dirty="0">
              <a:ln w="9525">
                <a:solidFill>
                  <a:srgbClr val="082292"/>
                </a:solidFill>
              </a:ln>
              <a:solidFill>
                <a:srgbClr val="637FF7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ＤＦ特太ゴシック体" panose="020B0509000000000000" pitchFamily="49" charset="-128"/>
              <a:ea typeface="ＤＦ特太ゴシック体" panose="020B0509000000000000" pitchFamily="49" charset="-128"/>
            </a:endParaRPr>
          </a:p>
        </p:txBody>
      </p:sp>
      <p:sp>
        <p:nvSpPr>
          <p:cNvPr id="27" name="正方形/長方形 26"/>
          <p:cNvSpPr/>
          <p:nvPr/>
        </p:nvSpPr>
        <p:spPr>
          <a:xfrm>
            <a:off x="2651159" y="7062206"/>
            <a:ext cx="1415772" cy="461665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2400" b="1" dirty="0">
                <a:ln w="9525">
                  <a:solidFill>
                    <a:srgbClr val="996633"/>
                  </a:solidFill>
                </a:ln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ＤＦ特太ゴシック体" panose="020B0509000000000000" pitchFamily="49" charset="-128"/>
                <a:ea typeface="ＤＦ特太ゴシック体" panose="020B0509000000000000" pitchFamily="49" charset="-128"/>
              </a:rPr>
              <a:t>土 木 科</a:t>
            </a:r>
            <a:endParaRPr lang="ja-JP" altLang="en-US" sz="2400" b="1" cap="none" spc="0" dirty="0">
              <a:ln w="9525">
                <a:solidFill>
                  <a:srgbClr val="996633"/>
                </a:solidFill>
              </a:ln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ＤＦ特太ゴシック体" panose="020B0509000000000000" pitchFamily="49" charset="-128"/>
              <a:ea typeface="ＤＦ特太ゴシック体" panose="020B0509000000000000" pitchFamily="49" charset="-128"/>
            </a:endParaRPr>
          </a:p>
        </p:txBody>
      </p:sp>
      <p:sp>
        <p:nvSpPr>
          <p:cNvPr id="28" name="正方形/長方形 27"/>
          <p:cNvSpPr/>
          <p:nvPr/>
        </p:nvSpPr>
        <p:spPr>
          <a:xfrm>
            <a:off x="2702671" y="7523336"/>
            <a:ext cx="2339102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2400" b="1" dirty="0">
                <a:ln w="9525">
                  <a:solidFill>
                    <a:srgbClr val="990000"/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ＤＦ特太ゴシック体" panose="020B0509000000000000" pitchFamily="49" charset="-128"/>
                <a:ea typeface="ＤＦ特太ゴシック体" panose="020B0509000000000000" pitchFamily="49" charset="-128"/>
              </a:rPr>
              <a:t>生産システム科</a:t>
            </a:r>
            <a:endParaRPr lang="ja-JP" altLang="en-US" sz="2400" b="1" cap="none" spc="0" dirty="0">
              <a:ln w="9525">
                <a:solidFill>
                  <a:srgbClr val="990000"/>
                </a:solidFill>
              </a:ln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ＤＦ特太ゴシック体" panose="020B0509000000000000" pitchFamily="49" charset="-128"/>
              <a:ea typeface="ＤＦ特太ゴシック体" panose="020B0509000000000000" pitchFamily="49" charset="-128"/>
            </a:endParaRPr>
          </a:p>
        </p:txBody>
      </p:sp>
      <p:sp>
        <p:nvSpPr>
          <p:cNvPr id="29" name="正方形/長方形 28"/>
          <p:cNvSpPr/>
          <p:nvPr/>
        </p:nvSpPr>
        <p:spPr>
          <a:xfrm>
            <a:off x="2680990" y="7981702"/>
            <a:ext cx="2339102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2400" b="1" dirty="0">
                <a:ln w="9525">
                  <a:solidFill>
                    <a:srgbClr val="000066"/>
                  </a:solidFill>
                </a:ln>
                <a:solidFill>
                  <a:srgbClr val="DA12E4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ＤＦ特太ゴシック体" panose="020B0509000000000000" pitchFamily="49" charset="-128"/>
                <a:ea typeface="ＤＦ特太ゴシック体" panose="020B0509000000000000" pitchFamily="49" charset="-128"/>
              </a:rPr>
              <a:t>ビジネス会計科</a:t>
            </a:r>
            <a:endParaRPr lang="ja-JP" altLang="en-US" sz="2400" b="1" cap="none" spc="0" dirty="0">
              <a:ln w="9525">
                <a:solidFill>
                  <a:srgbClr val="000066"/>
                </a:solidFill>
              </a:ln>
              <a:solidFill>
                <a:srgbClr val="DA12E4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ＤＦ特太ゴシック体" panose="020B0509000000000000" pitchFamily="49" charset="-128"/>
              <a:ea typeface="ＤＦ特太ゴシック体" panose="020B0509000000000000" pitchFamily="49" charset="-128"/>
            </a:endParaRPr>
          </a:p>
        </p:txBody>
      </p:sp>
      <p:sp>
        <p:nvSpPr>
          <p:cNvPr id="30" name="正方形/長方形 29"/>
          <p:cNvSpPr/>
          <p:nvPr/>
        </p:nvSpPr>
        <p:spPr>
          <a:xfrm>
            <a:off x="2683222" y="8436439"/>
            <a:ext cx="2339102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2400" b="1" dirty="0">
                <a:ln w="9525">
                  <a:solidFill>
                    <a:schemeClr val="bg1">
                      <a:lumMod val="6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ＤＦ特太ゴシック体" panose="020B0509000000000000" pitchFamily="49" charset="-128"/>
                <a:ea typeface="ＤＦ特太ゴシック体" panose="020B0509000000000000" pitchFamily="49" charset="-128"/>
              </a:rPr>
              <a:t>ビジネス情報科</a:t>
            </a:r>
            <a:endParaRPr lang="ja-JP" altLang="en-US" sz="2400" b="1" cap="none" spc="0" dirty="0">
              <a:ln w="9525">
                <a:solidFill>
                  <a:schemeClr val="bg1">
                    <a:lumMod val="65000"/>
                  </a:schemeClr>
                </a:solidFill>
              </a:ln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ＤＦ特太ゴシック体" panose="020B0509000000000000" pitchFamily="49" charset="-128"/>
              <a:ea typeface="ＤＦ特太ゴシック体" panose="020B0509000000000000" pitchFamily="49" charset="-128"/>
            </a:endParaRPr>
          </a:p>
        </p:txBody>
      </p:sp>
      <p:sp>
        <p:nvSpPr>
          <p:cNvPr id="31" name="タイトル 8"/>
          <p:cNvSpPr txBox="1">
            <a:spLocks/>
          </p:cNvSpPr>
          <p:nvPr/>
        </p:nvSpPr>
        <p:spPr>
          <a:xfrm>
            <a:off x="259229" y="384566"/>
            <a:ext cx="3360039" cy="31389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5143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337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1600" dirty="0">
                <a:solidFill>
                  <a:srgbClr val="3B5EF5"/>
                </a:solidFill>
                <a:latin typeface="ＤＦ特太ゴシック体" panose="020B0509000000000000" pitchFamily="49" charset="-128"/>
                <a:ea typeface="ＤＦ特太ゴシック体" panose="020B0509000000000000" pitchFamily="49" charset="-128"/>
              </a:rPr>
              <a:t>地域の商・工の未来を拓く学校</a:t>
            </a:r>
          </a:p>
        </p:txBody>
      </p:sp>
      <p:sp>
        <p:nvSpPr>
          <p:cNvPr id="32" name="テキスト ボックス 31"/>
          <p:cNvSpPr txBox="1"/>
          <p:nvPr/>
        </p:nvSpPr>
        <p:spPr>
          <a:xfrm>
            <a:off x="2731842" y="1982475"/>
            <a:ext cx="32449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体験活動：</a:t>
            </a:r>
            <a:r>
              <a:rPr kumimoji="1" lang="en-US" altLang="ja-JP" sz="1600" dirty="0">
                <a:latin typeface="Bernard MT Condensed" panose="02050806060905020404" pitchFamily="18" charset="0"/>
                <a:ea typeface="HGP創英角ﾎﾟｯﾌﾟ体" panose="040B0A00000000000000" pitchFamily="50" charset="-128"/>
              </a:rPr>
              <a:t>50</a:t>
            </a:r>
            <a:r>
              <a:rPr kumimoji="1" lang="ja-JP" altLang="en-US" sz="16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分　　</a:t>
            </a:r>
            <a:r>
              <a:rPr lang="ja-JP" altLang="en-US" sz="16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施設見学：</a:t>
            </a:r>
            <a:r>
              <a:rPr lang="en-US" altLang="ja-JP" sz="1600" dirty="0">
                <a:latin typeface="Bernard MT Condensed" panose="02050806060905020404" pitchFamily="18" charset="0"/>
                <a:ea typeface="HGP創英角ﾎﾟｯﾌﾟ体" panose="040B0A00000000000000" pitchFamily="50" charset="-128"/>
              </a:rPr>
              <a:t>45</a:t>
            </a:r>
            <a:r>
              <a:rPr lang="ja-JP" altLang="en-US" sz="16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分</a:t>
            </a: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1358454" y="3223756"/>
            <a:ext cx="57470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000" dirty="0">
                <a:solidFill>
                  <a:srgbClr val="3B5EF5"/>
                </a:solidFill>
                <a:latin typeface="ＤＦ特太ゴシック体" panose="020B0509000000000000" pitchFamily="49" charset="-128"/>
                <a:ea typeface="ＤＦ特太ゴシック体" panose="020B0509000000000000" pitchFamily="49" charset="-128"/>
              </a:rPr>
              <a:t>集合場所：</a:t>
            </a:r>
            <a:r>
              <a:rPr kumimoji="1" lang="ja-JP" altLang="en-US" sz="2000" dirty="0">
                <a:solidFill>
                  <a:srgbClr val="3B5EF5"/>
                </a:solidFill>
                <a:latin typeface="ＤＦ特太ゴシック体" panose="020B0509000000000000" pitchFamily="49" charset="-128"/>
                <a:ea typeface="ＤＦ特太ゴシック体" panose="020B0509000000000000" pitchFamily="49" charset="-128"/>
              </a:rPr>
              <a:t>中津東高校 体育館</a:t>
            </a:r>
            <a:r>
              <a:rPr kumimoji="1" lang="ja-JP" altLang="en-US" sz="1100" dirty="0">
                <a:solidFill>
                  <a:srgbClr val="3B5EF5"/>
                </a:solidFill>
                <a:latin typeface="ＤＦ特太ゴシック体" panose="020B0509000000000000" pitchFamily="49" charset="-128"/>
                <a:ea typeface="ＤＦ特太ゴシック体" panose="020B0509000000000000" pitchFamily="49" charset="-128"/>
              </a:rPr>
              <a:t>（受付後、学校紹介動画視聴）</a:t>
            </a:r>
            <a:endParaRPr kumimoji="1" lang="ja-JP" altLang="en-US" sz="2000" dirty="0">
              <a:solidFill>
                <a:srgbClr val="3B5EF5"/>
              </a:solidFill>
              <a:latin typeface="ＤＦ特太ゴシック体" panose="020B0509000000000000" pitchFamily="49" charset="-128"/>
              <a:ea typeface="ＤＦ特太ゴシック体" panose="020B0509000000000000" pitchFamily="49" charset="-128"/>
            </a:endParaRPr>
          </a:p>
        </p:txBody>
      </p:sp>
      <p:sp>
        <p:nvSpPr>
          <p:cNvPr id="35" name="テキスト ボックス 34"/>
          <p:cNvSpPr txBox="1"/>
          <p:nvPr/>
        </p:nvSpPr>
        <p:spPr>
          <a:xfrm>
            <a:off x="1358454" y="3574919"/>
            <a:ext cx="544251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000" dirty="0">
                <a:solidFill>
                  <a:srgbClr val="3B5EF5"/>
                </a:solidFill>
                <a:latin typeface="ＤＦ特太ゴシック体" panose="020B0509000000000000" pitchFamily="49" charset="-128"/>
                <a:ea typeface="ＤＦ特太ゴシック体" panose="020B0509000000000000" pitchFamily="49" charset="-128"/>
              </a:rPr>
              <a:t>体験場所：各学科の実習棟、教室、屋外 など</a:t>
            </a:r>
            <a:endParaRPr kumimoji="1" lang="ja-JP" altLang="en-US" sz="2000" dirty="0">
              <a:solidFill>
                <a:srgbClr val="3B5EF5"/>
              </a:solidFill>
              <a:latin typeface="ＤＦ特太ゴシック体" panose="020B0509000000000000" pitchFamily="49" charset="-128"/>
              <a:ea typeface="ＤＦ特太ゴシック体" panose="020B0509000000000000" pitchFamily="49" charset="-128"/>
            </a:endParaRPr>
          </a:p>
        </p:txBody>
      </p:sp>
      <p:sp>
        <p:nvSpPr>
          <p:cNvPr id="37" name="角丸四角形 36"/>
          <p:cNvSpPr/>
          <p:nvPr/>
        </p:nvSpPr>
        <p:spPr>
          <a:xfrm>
            <a:off x="339195" y="1876449"/>
            <a:ext cx="864000" cy="360000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600" dirty="0">
                <a:solidFill>
                  <a:schemeClr val="tx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日時</a:t>
            </a:r>
            <a:endParaRPr kumimoji="1" lang="ja-JP" altLang="en-US" sz="2400" dirty="0">
              <a:solidFill>
                <a:schemeClr val="tx1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38" name="フローチャート: 端子 37"/>
          <p:cNvSpPr/>
          <p:nvPr/>
        </p:nvSpPr>
        <p:spPr>
          <a:xfrm>
            <a:off x="2551366" y="5713533"/>
            <a:ext cx="1715764" cy="360000"/>
          </a:xfrm>
          <a:prstGeom prst="flowChartTerminator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600" dirty="0">
                <a:solidFill>
                  <a:schemeClr val="tx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体験できる学科</a:t>
            </a:r>
            <a:endParaRPr kumimoji="1" lang="ja-JP" altLang="en-US" sz="2400" dirty="0">
              <a:solidFill>
                <a:schemeClr val="tx1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39" name="タイトル 8"/>
          <p:cNvSpPr txBox="1">
            <a:spLocks/>
          </p:cNvSpPr>
          <p:nvPr/>
        </p:nvSpPr>
        <p:spPr>
          <a:xfrm>
            <a:off x="898439" y="4005119"/>
            <a:ext cx="6047941" cy="58154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5143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337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3600" b="1" dirty="0">
                <a:ln w="1905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来て、見て、聞いて、体験して、</a:t>
            </a:r>
          </a:p>
        </p:txBody>
      </p:sp>
      <p:sp>
        <p:nvSpPr>
          <p:cNvPr id="34" name="正方形/長方形 33"/>
          <p:cNvSpPr/>
          <p:nvPr/>
        </p:nvSpPr>
        <p:spPr>
          <a:xfrm>
            <a:off x="3278277" y="716889"/>
            <a:ext cx="2998508" cy="92333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r"/>
            <a:r>
              <a:rPr lang="ja-JP" altLang="en-US" sz="54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体験入学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D09CFE9A-4F9F-4067-A6F6-1461000AC23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755" y="7747169"/>
            <a:ext cx="2675061" cy="19831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0" name="図 39">
            <a:extLst>
              <a:ext uri="{FF2B5EF4-FFF2-40B4-BE49-F238E27FC236}">
                <a16:creationId xmlns:a16="http://schemas.microsoft.com/office/drawing/2014/main" id="{54BE5028-E4DC-49C0-8ECE-0D2065D721D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2719" y="7670800"/>
            <a:ext cx="1677375" cy="12637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4" name="図 43">
            <a:extLst>
              <a:ext uri="{FF2B5EF4-FFF2-40B4-BE49-F238E27FC236}">
                <a16:creationId xmlns:a16="http://schemas.microsoft.com/office/drawing/2014/main" id="{035C9829-BEEB-4299-B2E8-9C19B90F424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1152" y="6229763"/>
            <a:ext cx="2782739" cy="11676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6" name="図 45">
            <a:extLst>
              <a:ext uri="{FF2B5EF4-FFF2-40B4-BE49-F238E27FC236}">
                <a16:creationId xmlns:a16="http://schemas.microsoft.com/office/drawing/2014/main" id="{4D4BC466-128B-4BC1-8054-AC02329B3B0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182" y="6089634"/>
            <a:ext cx="2498864" cy="14337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4A2403D4-FE53-45BF-B889-D8F0D269A7D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182" y="4737103"/>
            <a:ext cx="1452921" cy="10321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7E2B01E0-4620-46DF-B405-167198205574}"/>
              </a:ext>
            </a:extLst>
          </p:cNvPr>
          <p:cNvSpPr txBox="1"/>
          <p:nvPr/>
        </p:nvSpPr>
        <p:spPr>
          <a:xfrm>
            <a:off x="140996" y="5739644"/>
            <a:ext cx="15985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>
                <a:solidFill>
                  <a:srgbClr val="FF000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VR</a:t>
            </a:r>
            <a:r>
              <a:rPr kumimoji="1" lang="ja-JP" altLang="en-US" sz="1400" dirty="0">
                <a:solidFill>
                  <a:srgbClr val="FF000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体験もできる！</a:t>
            </a:r>
          </a:p>
        </p:txBody>
      </p:sp>
      <p:pic>
        <p:nvPicPr>
          <p:cNvPr id="42" name="図 41">
            <a:extLst>
              <a:ext uri="{FF2B5EF4-FFF2-40B4-BE49-F238E27FC236}">
                <a16:creationId xmlns:a16="http://schemas.microsoft.com/office/drawing/2014/main" id="{8256288D-8657-42D1-93A4-210ADC43C87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8060" y="5113051"/>
            <a:ext cx="1276827" cy="9178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92096313-BF3D-4E58-A34C-FA7183B495C2}"/>
              </a:ext>
            </a:extLst>
          </p:cNvPr>
          <p:cNvSpPr txBox="1"/>
          <p:nvPr/>
        </p:nvSpPr>
        <p:spPr>
          <a:xfrm>
            <a:off x="5729403" y="5311447"/>
            <a:ext cx="11301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dirty="0">
                <a:solidFill>
                  <a:srgbClr val="0070C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ロボット研究もできる！</a:t>
            </a:r>
            <a:endParaRPr kumimoji="1" lang="ja-JP" altLang="en-US" sz="1400" dirty="0">
              <a:solidFill>
                <a:srgbClr val="0070C0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63E2ED14-C32D-4073-9EC3-FAEF981C05F3}"/>
              </a:ext>
            </a:extLst>
          </p:cNvPr>
          <p:cNvSpPr txBox="1"/>
          <p:nvPr/>
        </p:nvSpPr>
        <p:spPr>
          <a:xfrm>
            <a:off x="4230123" y="5912064"/>
            <a:ext cx="27158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dirty="0">
                <a:solidFill>
                  <a:srgbClr val="FF000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昨年度、ロボット大会で全国優勝</a:t>
            </a:r>
            <a:endParaRPr kumimoji="1" lang="ja-JP" altLang="en-US" sz="1200" dirty="0">
              <a:solidFill>
                <a:srgbClr val="FF0000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194502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445</TotalTime>
  <Words>150</Words>
  <Application>Microsoft Office PowerPoint</Application>
  <PresentationFormat>A4 210 x 297 mm</PresentationFormat>
  <Paragraphs>30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9" baseType="lpstr">
      <vt:lpstr>ＤＦ特太ゴシック体</vt:lpstr>
      <vt:lpstr>HGP創英角ﾎﾟｯﾌﾟ体</vt:lpstr>
      <vt:lpstr>ＭＳ Ｐゴシック</vt:lpstr>
      <vt:lpstr>游ゴシック</vt:lpstr>
      <vt:lpstr>游ゴシック Light</vt:lpstr>
      <vt:lpstr>Arial</vt:lpstr>
      <vt:lpstr>Bernard MT Condensed</vt:lpstr>
      <vt:lpstr>Office テーマ</vt:lpstr>
      <vt:lpstr>東高の魅力を発見して ！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令和6年度　中津東高校</dc:title>
  <dc:creator>Windows ユーザー</dc:creator>
  <cp:lastModifiedBy>佐藤　新太郎</cp:lastModifiedBy>
  <cp:revision>43</cp:revision>
  <cp:lastPrinted>2025-08-06T23:00:48Z</cp:lastPrinted>
  <dcterms:created xsi:type="dcterms:W3CDTF">2024-05-25T23:31:06Z</dcterms:created>
  <dcterms:modified xsi:type="dcterms:W3CDTF">2026-08-28T01:54:09Z</dcterms:modified>
</cp:coreProperties>
</file>