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12801600" cy="9601200" type="A3"/>
  <p:notesSz cx="6735763" cy="986631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FFFF00"/>
    <a:srgbClr val="FFFF66"/>
    <a:srgbClr val="FF9933"/>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354" autoAdjust="0"/>
    <p:restoredTop sz="94660"/>
  </p:normalViewPr>
  <p:slideViewPr>
    <p:cSldViewPr>
      <p:cViewPr varScale="1">
        <p:scale>
          <a:sx n="66" d="100"/>
          <a:sy n="66" d="100"/>
        </p:scale>
        <p:origin x="816" y="6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830" cy="494496"/>
          </a:xfrm>
          <a:prstGeom prst="rect">
            <a:avLst/>
          </a:prstGeom>
        </p:spPr>
        <p:txBody>
          <a:bodyPr vert="horz" lIns="89941" tIns="44970" rIns="89941" bIns="4497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0"/>
            <a:ext cx="2918830" cy="494496"/>
          </a:xfrm>
          <a:prstGeom prst="rect">
            <a:avLst/>
          </a:prstGeom>
        </p:spPr>
        <p:txBody>
          <a:bodyPr vert="horz" lIns="89941" tIns="44970" rIns="89941" bIns="44970" rtlCol="0"/>
          <a:lstStyle>
            <a:lvl1pPr algn="r">
              <a:defRPr sz="1200"/>
            </a:lvl1pPr>
          </a:lstStyle>
          <a:p>
            <a:fld id="{BFE751EF-FF16-4E4F-BCE5-B9EF8AB7409E}" type="datetimeFigureOut">
              <a:rPr kumimoji="1" lang="ja-JP" altLang="en-US" smtClean="0"/>
              <a:t>2025/4/1</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89941" tIns="44970" rIns="89941" bIns="44970" rtlCol="0" anchor="ctr"/>
          <a:lstStyle/>
          <a:p>
            <a:endParaRPr lang="ja-JP" altLang="en-US"/>
          </a:p>
        </p:txBody>
      </p:sp>
      <p:sp>
        <p:nvSpPr>
          <p:cNvPr id="5" name="ノート プレースホルダー 4"/>
          <p:cNvSpPr>
            <a:spLocks noGrp="1"/>
          </p:cNvSpPr>
          <p:nvPr>
            <p:ph type="body" sz="quarter" idx="3"/>
          </p:nvPr>
        </p:nvSpPr>
        <p:spPr>
          <a:xfrm>
            <a:off x="673577" y="4748117"/>
            <a:ext cx="5388610" cy="3885105"/>
          </a:xfrm>
          <a:prstGeom prst="rect">
            <a:avLst/>
          </a:prstGeom>
        </p:spPr>
        <p:txBody>
          <a:bodyPr vert="horz" lIns="89941" tIns="44970" rIns="89941" bIns="4497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818"/>
            <a:ext cx="2918830" cy="494496"/>
          </a:xfrm>
          <a:prstGeom prst="rect">
            <a:avLst/>
          </a:prstGeom>
        </p:spPr>
        <p:txBody>
          <a:bodyPr vert="horz" lIns="89941" tIns="44970" rIns="89941" bIns="4497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818"/>
            <a:ext cx="2918830" cy="494496"/>
          </a:xfrm>
          <a:prstGeom prst="rect">
            <a:avLst/>
          </a:prstGeom>
        </p:spPr>
        <p:txBody>
          <a:bodyPr vert="horz" lIns="89941" tIns="44970" rIns="89941" bIns="44970" rtlCol="0" anchor="b"/>
          <a:lstStyle>
            <a:lvl1pPr algn="r">
              <a:defRPr sz="1200"/>
            </a:lvl1pPr>
          </a:lstStyle>
          <a:p>
            <a:fld id="{D8DB9D29-A576-49BE-A748-7AD646882A39}" type="slidenum">
              <a:rPr kumimoji="1" lang="ja-JP" altLang="en-US" smtClean="0"/>
              <a:t>‹#›</a:t>
            </a:fld>
            <a:endParaRPr kumimoji="1" lang="ja-JP" altLang="en-US"/>
          </a:p>
        </p:txBody>
      </p:sp>
    </p:spTree>
    <p:extLst>
      <p:ext uri="{BB962C8B-B14F-4D97-AF65-F5344CB8AC3E}">
        <p14:creationId xmlns:p14="http://schemas.microsoft.com/office/powerpoint/2010/main" val="392599163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8DB9D29-A576-49BE-A748-7AD646882A39}" type="slidenum">
              <a:rPr kumimoji="1" lang="ja-JP" altLang="en-US" smtClean="0"/>
              <a:t>1</a:t>
            </a:fld>
            <a:endParaRPr kumimoji="1" lang="ja-JP" altLang="en-US"/>
          </a:p>
        </p:txBody>
      </p:sp>
    </p:spTree>
    <p:extLst>
      <p:ext uri="{BB962C8B-B14F-4D97-AF65-F5344CB8AC3E}">
        <p14:creationId xmlns:p14="http://schemas.microsoft.com/office/powerpoint/2010/main" val="1614869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E20CB2E-19D2-4986-8420-60770916851D}" type="datetimeFigureOut">
              <a:rPr kumimoji="1" lang="ja-JP" altLang="en-US" smtClean="0"/>
              <a:t>2025/4/1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D52A9-0BDD-463C-99B4-0E6A4A76A978}" type="slidenum">
              <a:rPr kumimoji="1" lang="ja-JP" altLang="en-US" smtClean="0"/>
              <a:t>‹#›</a:t>
            </a:fld>
            <a:endParaRPr kumimoji="1" lang="ja-JP" altLang="en-US"/>
          </a:p>
        </p:txBody>
      </p:sp>
    </p:spTree>
    <p:extLst>
      <p:ext uri="{BB962C8B-B14F-4D97-AF65-F5344CB8AC3E}">
        <p14:creationId xmlns:p14="http://schemas.microsoft.com/office/powerpoint/2010/main" val="3038455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E20CB2E-19D2-4986-8420-60770916851D}" type="datetimeFigureOut">
              <a:rPr kumimoji="1" lang="ja-JP" altLang="en-US" smtClean="0"/>
              <a:t>2025/4/1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D52A9-0BDD-463C-99B4-0E6A4A76A978}" type="slidenum">
              <a:rPr kumimoji="1" lang="ja-JP" altLang="en-US" smtClean="0"/>
              <a:t>‹#›</a:t>
            </a:fld>
            <a:endParaRPr kumimoji="1" lang="ja-JP" altLang="en-US"/>
          </a:p>
        </p:txBody>
      </p:sp>
    </p:spTree>
    <p:extLst>
      <p:ext uri="{BB962C8B-B14F-4D97-AF65-F5344CB8AC3E}">
        <p14:creationId xmlns:p14="http://schemas.microsoft.com/office/powerpoint/2010/main" val="256713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E20CB2E-19D2-4986-8420-60770916851D}" type="datetimeFigureOut">
              <a:rPr kumimoji="1" lang="ja-JP" altLang="en-US" smtClean="0"/>
              <a:t>2025/4/1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D52A9-0BDD-463C-99B4-0E6A4A76A978}" type="slidenum">
              <a:rPr kumimoji="1" lang="ja-JP" altLang="en-US" smtClean="0"/>
              <a:t>‹#›</a:t>
            </a:fld>
            <a:endParaRPr kumimoji="1" lang="ja-JP" altLang="en-US"/>
          </a:p>
        </p:txBody>
      </p:sp>
    </p:spTree>
    <p:extLst>
      <p:ext uri="{BB962C8B-B14F-4D97-AF65-F5344CB8AC3E}">
        <p14:creationId xmlns:p14="http://schemas.microsoft.com/office/powerpoint/2010/main" val="3450953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E20CB2E-19D2-4986-8420-60770916851D}" type="datetimeFigureOut">
              <a:rPr kumimoji="1" lang="ja-JP" altLang="en-US" smtClean="0"/>
              <a:t>2025/4/1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D52A9-0BDD-463C-99B4-0E6A4A76A978}" type="slidenum">
              <a:rPr kumimoji="1" lang="ja-JP" altLang="en-US" smtClean="0"/>
              <a:t>‹#›</a:t>
            </a:fld>
            <a:endParaRPr kumimoji="1" lang="ja-JP" altLang="en-US"/>
          </a:p>
        </p:txBody>
      </p:sp>
    </p:spTree>
    <p:extLst>
      <p:ext uri="{BB962C8B-B14F-4D97-AF65-F5344CB8AC3E}">
        <p14:creationId xmlns:p14="http://schemas.microsoft.com/office/powerpoint/2010/main" val="809786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E20CB2E-19D2-4986-8420-60770916851D}" type="datetimeFigureOut">
              <a:rPr kumimoji="1" lang="ja-JP" altLang="en-US" smtClean="0"/>
              <a:t>2025/4/1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D52A9-0BDD-463C-99B4-0E6A4A76A978}" type="slidenum">
              <a:rPr kumimoji="1" lang="ja-JP" altLang="en-US" smtClean="0"/>
              <a:t>‹#›</a:t>
            </a:fld>
            <a:endParaRPr kumimoji="1" lang="ja-JP" altLang="en-US"/>
          </a:p>
        </p:txBody>
      </p:sp>
    </p:spTree>
    <p:extLst>
      <p:ext uri="{BB962C8B-B14F-4D97-AF65-F5344CB8AC3E}">
        <p14:creationId xmlns:p14="http://schemas.microsoft.com/office/powerpoint/2010/main" val="389167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E20CB2E-19D2-4986-8420-60770916851D}" type="datetimeFigureOut">
              <a:rPr kumimoji="1" lang="ja-JP" altLang="en-US" smtClean="0"/>
              <a:t>2025/4/1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D52A9-0BDD-463C-99B4-0E6A4A76A978}" type="slidenum">
              <a:rPr kumimoji="1" lang="ja-JP" altLang="en-US" smtClean="0"/>
              <a:t>‹#›</a:t>
            </a:fld>
            <a:endParaRPr kumimoji="1" lang="ja-JP" altLang="en-US"/>
          </a:p>
        </p:txBody>
      </p:sp>
    </p:spTree>
    <p:extLst>
      <p:ext uri="{BB962C8B-B14F-4D97-AF65-F5344CB8AC3E}">
        <p14:creationId xmlns:p14="http://schemas.microsoft.com/office/powerpoint/2010/main" val="3827340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E20CB2E-19D2-4986-8420-60770916851D}" type="datetimeFigureOut">
              <a:rPr kumimoji="1" lang="ja-JP" altLang="en-US" smtClean="0"/>
              <a:t>2025/4/1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DCD52A9-0BDD-463C-99B4-0E6A4A76A978}" type="slidenum">
              <a:rPr kumimoji="1" lang="ja-JP" altLang="en-US" smtClean="0"/>
              <a:t>‹#›</a:t>
            </a:fld>
            <a:endParaRPr kumimoji="1" lang="ja-JP" altLang="en-US"/>
          </a:p>
        </p:txBody>
      </p:sp>
    </p:spTree>
    <p:extLst>
      <p:ext uri="{BB962C8B-B14F-4D97-AF65-F5344CB8AC3E}">
        <p14:creationId xmlns:p14="http://schemas.microsoft.com/office/powerpoint/2010/main" val="2209467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E20CB2E-19D2-4986-8420-60770916851D}" type="datetimeFigureOut">
              <a:rPr kumimoji="1" lang="ja-JP" altLang="en-US" smtClean="0"/>
              <a:t>2025/4/1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DCD52A9-0BDD-463C-99B4-0E6A4A76A978}" type="slidenum">
              <a:rPr kumimoji="1" lang="ja-JP" altLang="en-US" smtClean="0"/>
              <a:t>‹#›</a:t>
            </a:fld>
            <a:endParaRPr kumimoji="1" lang="ja-JP" altLang="en-US"/>
          </a:p>
        </p:txBody>
      </p:sp>
    </p:spTree>
    <p:extLst>
      <p:ext uri="{BB962C8B-B14F-4D97-AF65-F5344CB8AC3E}">
        <p14:creationId xmlns:p14="http://schemas.microsoft.com/office/powerpoint/2010/main" val="1970767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E20CB2E-19D2-4986-8420-60770916851D}" type="datetimeFigureOut">
              <a:rPr kumimoji="1" lang="ja-JP" altLang="en-US" smtClean="0"/>
              <a:t>2025/4/1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DCD52A9-0BDD-463C-99B4-0E6A4A76A978}" type="slidenum">
              <a:rPr kumimoji="1" lang="ja-JP" altLang="en-US" smtClean="0"/>
              <a:t>‹#›</a:t>
            </a:fld>
            <a:endParaRPr kumimoji="1" lang="ja-JP" altLang="en-US"/>
          </a:p>
        </p:txBody>
      </p:sp>
    </p:spTree>
    <p:extLst>
      <p:ext uri="{BB962C8B-B14F-4D97-AF65-F5344CB8AC3E}">
        <p14:creationId xmlns:p14="http://schemas.microsoft.com/office/powerpoint/2010/main" val="1966462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20CB2E-19D2-4986-8420-60770916851D}" type="datetimeFigureOut">
              <a:rPr kumimoji="1" lang="ja-JP" altLang="en-US" smtClean="0"/>
              <a:t>2025/4/1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D52A9-0BDD-463C-99B4-0E6A4A76A978}" type="slidenum">
              <a:rPr kumimoji="1" lang="ja-JP" altLang="en-US" smtClean="0"/>
              <a:t>‹#›</a:t>
            </a:fld>
            <a:endParaRPr kumimoji="1" lang="ja-JP" altLang="en-US"/>
          </a:p>
        </p:txBody>
      </p:sp>
    </p:spTree>
    <p:extLst>
      <p:ext uri="{BB962C8B-B14F-4D97-AF65-F5344CB8AC3E}">
        <p14:creationId xmlns:p14="http://schemas.microsoft.com/office/powerpoint/2010/main" val="1996527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20CB2E-19D2-4986-8420-60770916851D}" type="datetimeFigureOut">
              <a:rPr kumimoji="1" lang="ja-JP" altLang="en-US" smtClean="0"/>
              <a:t>2025/4/1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D52A9-0BDD-463C-99B4-0E6A4A76A978}" type="slidenum">
              <a:rPr kumimoji="1" lang="ja-JP" altLang="en-US" smtClean="0"/>
              <a:t>‹#›</a:t>
            </a:fld>
            <a:endParaRPr kumimoji="1" lang="ja-JP" altLang="en-US"/>
          </a:p>
        </p:txBody>
      </p:sp>
    </p:spTree>
    <p:extLst>
      <p:ext uri="{BB962C8B-B14F-4D97-AF65-F5344CB8AC3E}">
        <p14:creationId xmlns:p14="http://schemas.microsoft.com/office/powerpoint/2010/main" val="2498154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DE20CB2E-19D2-4986-8420-60770916851D}" type="datetimeFigureOut">
              <a:rPr kumimoji="1" lang="ja-JP" altLang="en-US" smtClean="0"/>
              <a:t>2025/4/1</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4DCD52A9-0BDD-463C-99B4-0E6A4A76A978}" type="slidenum">
              <a:rPr kumimoji="1" lang="ja-JP" altLang="en-US" smtClean="0"/>
              <a:t>‹#›</a:t>
            </a:fld>
            <a:endParaRPr kumimoji="1" lang="ja-JP" altLang="en-US"/>
          </a:p>
        </p:txBody>
      </p:sp>
    </p:spTree>
    <p:extLst>
      <p:ext uri="{BB962C8B-B14F-4D97-AF65-F5344CB8AC3E}">
        <p14:creationId xmlns:p14="http://schemas.microsoft.com/office/powerpoint/2010/main" val="1120273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6660640" y="2869297"/>
            <a:ext cx="6058051" cy="6657166"/>
          </a:xfrm>
          <a:prstGeom prst="rect">
            <a:avLst/>
          </a:prstGeom>
          <a:solidFill>
            <a:schemeClr val="bg1">
              <a:lumMod val="65000"/>
              <a:alpha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ともに</a:t>
            </a:r>
          </a:p>
        </p:txBody>
      </p:sp>
      <p:pic>
        <p:nvPicPr>
          <p:cNvPr id="15" name="図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0841" y="860685"/>
            <a:ext cx="1177226" cy="1130580"/>
          </a:xfrm>
          <a:prstGeom prst="rect">
            <a:avLst/>
          </a:prstGeom>
        </p:spPr>
      </p:pic>
      <p:sp>
        <p:nvSpPr>
          <p:cNvPr id="23" name="正方形/長方形 22"/>
          <p:cNvSpPr/>
          <p:nvPr/>
        </p:nvSpPr>
        <p:spPr>
          <a:xfrm>
            <a:off x="105029" y="948520"/>
            <a:ext cx="6550645" cy="8577943"/>
          </a:xfrm>
          <a:prstGeom prst="rect">
            <a:avLst/>
          </a:prstGeom>
          <a:solidFill>
            <a:schemeClr val="bg1">
              <a:lumMod val="65000"/>
              <a:alpha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ともに</a:t>
            </a:r>
          </a:p>
        </p:txBody>
      </p:sp>
      <p:sp>
        <p:nvSpPr>
          <p:cNvPr id="2" name="タイトル 1"/>
          <p:cNvSpPr>
            <a:spLocks noGrp="1"/>
          </p:cNvSpPr>
          <p:nvPr>
            <p:ph type="ctrTitle"/>
          </p:nvPr>
        </p:nvSpPr>
        <p:spPr>
          <a:xfrm>
            <a:off x="245476" y="245871"/>
            <a:ext cx="12329223" cy="557164"/>
          </a:xfrm>
          <a:prstGeom prst="roundRect">
            <a:avLst/>
          </a:prstGeom>
          <a:solidFill>
            <a:srgbClr val="002060"/>
          </a:solidFill>
          <a:ln w="19050">
            <a:solidFill>
              <a:schemeClr val="tx1"/>
            </a:solidFill>
          </a:ln>
        </p:spPr>
        <p:txBody>
          <a:bodyPr wrap="square" lIns="36000" tIns="36000" rIns="36000" bIns="36000">
            <a:spAutoFit/>
          </a:bodyPr>
          <a:lstStyle/>
          <a:p>
            <a:r>
              <a:rPr lang="ja-JP" altLang="en-US" sz="2800" b="1">
                <a:solidFill>
                  <a:srgbClr val="FFFF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令和７</a:t>
            </a:r>
            <a:r>
              <a:rPr kumimoji="1" lang="ja-JP" altLang="en-US" sz="2800" b="1">
                <a:solidFill>
                  <a:srgbClr val="FFFF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年度 </a:t>
            </a:r>
            <a:r>
              <a:rPr kumimoji="1" lang="ja-JP" altLang="en-US" sz="2800" b="1" dirty="0">
                <a:solidFill>
                  <a:srgbClr val="FFFF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大分県立</a:t>
            </a:r>
            <a:r>
              <a:rPr lang="ja-JP" altLang="en-US" sz="2800" b="1" dirty="0">
                <a:solidFill>
                  <a:srgbClr val="FFFF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大分</a:t>
            </a:r>
            <a:r>
              <a:rPr kumimoji="1" lang="ja-JP" altLang="en-US" sz="2800" b="1" dirty="0">
                <a:solidFill>
                  <a:srgbClr val="FFFF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工業高等学校定時制 学校経営ビジョン</a:t>
            </a:r>
          </a:p>
        </p:txBody>
      </p:sp>
      <p:sp>
        <p:nvSpPr>
          <p:cNvPr id="3" name="サブタイトル 2"/>
          <p:cNvSpPr>
            <a:spLocks noGrp="1"/>
          </p:cNvSpPr>
          <p:nvPr>
            <p:ph type="subTitle" idx="1"/>
          </p:nvPr>
        </p:nvSpPr>
        <p:spPr>
          <a:xfrm>
            <a:off x="229887" y="1063331"/>
            <a:ext cx="6289883" cy="1046303"/>
          </a:xfrm>
          <a:solidFill>
            <a:schemeClr val="accent1">
              <a:lumMod val="20000"/>
              <a:lumOff val="80000"/>
            </a:schemeClr>
          </a:solidFill>
          <a:ln w="12700">
            <a:solidFill>
              <a:schemeClr val="tx1"/>
            </a:solidFill>
          </a:ln>
        </p:spPr>
        <p:txBody>
          <a:bodyPr wrap="square" lIns="36000" tIns="36000" rIns="36000" bIns="36000">
            <a:spAutoFit/>
          </a:bodyPr>
          <a:lstStyle/>
          <a:p>
            <a:pPr algn="l"/>
            <a:r>
              <a:rPr kumimoji="1" lang="en-US" altLang="ja-JP" sz="2000" b="1" dirty="0">
                <a:solidFill>
                  <a:schemeClr val="tx1"/>
                </a:solidFill>
                <a:latin typeface="ＤＦ平成明朝体W7" panose="02020709000000000000" pitchFamily="17" charset="-128"/>
                <a:ea typeface="ＤＦ平成明朝体W7" panose="02020709000000000000" pitchFamily="17" charset="-128"/>
              </a:rPr>
              <a:t>【</a:t>
            </a:r>
            <a:r>
              <a:rPr kumimoji="1" lang="ja-JP" altLang="en-US" sz="2000" b="1" dirty="0">
                <a:solidFill>
                  <a:schemeClr val="tx1"/>
                </a:solidFill>
                <a:latin typeface="ＤＦ平成明朝体W7" panose="02020709000000000000" pitchFamily="17" charset="-128"/>
                <a:ea typeface="ＤＦ平成明朝体W7" panose="02020709000000000000" pitchFamily="17" charset="-128"/>
              </a:rPr>
              <a:t>学校教育目標</a:t>
            </a:r>
            <a:r>
              <a:rPr kumimoji="1" lang="en-US" altLang="ja-JP" sz="2000" b="1" dirty="0">
                <a:solidFill>
                  <a:schemeClr val="tx1"/>
                </a:solidFill>
                <a:latin typeface="ＤＦ平成明朝体W7" panose="02020709000000000000" pitchFamily="17" charset="-128"/>
                <a:ea typeface="ＤＦ平成明朝体W7" panose="02020709000000000000" pitchFamily="17" charset="-128"/>
              </a:rPr>
              <a:t>】</a:t>
            </a:r>
            <a:r>
              <a:rPr kumimoji="1" lang="ja-JP" altLang="en-US" sz="1600" b="1" dirty="0">
                <a:solidFill>
                  <a:schemeClr val="tx1"/>
                </a:solidFill>
                <a:latin typeface="ＤＦ平成明朝体W7" panose="02020709000000000000" pitchFamily="17" charset="-128"/>
                <a:ea typeface="ＤＦ平成明朝体W7" panose="02020709000000000000" pitchFamily="17" charset="-128"/>
              </a:rPr>
              <a:t>（ミッション：使命）</a:t>
            </a:r>
            <a:endParaRPr kumimoji="1" lang="en-US" altLang="ja-JP" sz="1600" b="1" dirty="0">
              <a:solidFill>
                <a:schemeClr val="tx1"/>
              </a:solidFill>
              <a:latin typeface="ＤＦ平成明朝体W7" panose="02020709000000000000" pitchFamily="17" charset="-128"/>
              <a:ea typeface="ＤＦ平成明朝体W7" panose="02020709000000000000" pitchFamily="17" charset="-128"/>
            </a:endParaRPr>
          </a:p>
          <a:p>
            <a:pPr algn="l">
              <a:lnSpc>
                <a:spcPts val="1600"/>
              </a:lnSpc>
            </a:pPr>
            <a:r>
              <a:rPr lang="ja-JP" altLang="en-US" sz="1600" b="1" dirty="0">
                <a:solidFill>
                  <a:schemeClr val="tx1"/>
                </a:solidFill>
                <a:latin typeface="+mj-ea"/>
                <a:ea typeface="+mj-ea"/>
              </a:rPr>
              <a:t>　一人ひとりを大切にし、インクルーシヴ教育を推進するとともに、ものづくり教育を通して、健全な人生観、職業観を育み、自立した社会人となる基礎を育成する。</a:t>
            </a:r>
            <a:endParaRPr lang="ja-JP" altLang="en-US" sz="1600" b="1" dirty="0">
              <a:solidFill>
                <a:schemeClr val="tx1"/>
              </a:solidFill>
              <a:latin typeface="ＤＦ平成明朝体W7" panose="02020709000000000000" pitchFamily="17" charset="-128"/>
              <a:ea typeface="ＤＦ平成明朝体W7" panose="02020709000000000000" pitchFamily="17" charset="-128"/>
            </a:endParaRPr>
          </a:p>
        </p:txBody>
      </p:sp>
      <p:sp>
        <p:nvSpPr>
          <p:cNvPr id="4" name="サブタイトル 2"/>
          <p:cNvSpPr txBox="1">
            <a:spLocks/>
          </p:cNvSpPr>
          <p:nvPr/>
        </p:nvSpPr>
        <p:spPr>
          <a:xfrm>
            <a:off x="229887" y="2380875"/>
            <a:ext cx="6282434" cy="1084066"/>
          </a:xfrm>
          <a:prstGeom prst="rect">
            <a:avLst/>
          </a:prstGeom>
          <a:solidFill>
            <a:schemeClr val="bg1"/>
          </a:solidFill>
          <a:ln w="12700">
            <a:solidFill>
              <a:schemeClr val="tx1"/>
            </a:solidFill>
          </a:ln>
        </p:spPr>
        <p:txBody>
          <a:bodyPr vert="horz" wrap="square" lIns="36000" tIns="36000" rIns="36000" bIns="36000" rtlCol="0">
            <a:normAutofit fontScale="92500" lnSpcReduction="20000"/>
          </a:bodyPr>
          <a:lstStyle>
            <a:lvl1pPr marL="0" indent="0" algn="ctr" defTabSz="1280160" rtl="0" eaLnBrk="1" latinLnBrk="0" hangingPunct="1">
              <a:spcBef>
                <a:spcPct val="20000"/>
              </a:spcBef>
              <a:buFont typeface="Arial" panose="020B0604020202020204" pitchFamily="34" charset="0"/>
              <a:buNone/>
              <a:defRPr kumimoji="1" sz="4500" kern="1200">
                <a:solidFill>
                  <a:schemeClr val="tx1">
                    <a:tint val="75000"/>
                  </a:schemeClr>
                </a:solidFill>
                <a:latin typeface="+mn-lt"/>
                <a:ea typeface="+mn-ea"/>
                <a:cs typeface="+mn-cs"/>
              </a:defRPr>
            </a:lvl1pPr>
            <a:lvl2pPr marL="640080" indent="0" algn="ctr" defTabSz="1280160" rtl="0" eaLnBrk="1" latinLnBrk="0" hangingPunct="1">
              <a:spcBef>
                <a:spcPct val="20000"/>
              </a:spcBef>
              <a:buFont typeface="Arial" panose="020B0604020202020204" pitchFamily="34" charset="0"/>
              <a:buNone/>
              <a:defRPr kumimoji="1" sz="3900" kern="1200">
                <a:solidFill>
                  <a:schemeClr val="tx1">
                    <a:tint val="75000"/>
                  </a:schemeClr>
                </a:solidFill>
                <a:latin typeface="+mn-lt"/>
                <a:ea typeface="+mn-ea"/>
                <a:cs typeface="+mn-cs"/>
              </a:defRPr>
            </a:lvl2pPr>
            <a:lvl3pPr marL="1280160" indent="0" algn="ctr" defTabSz="1280160" rtl="0" eaLnBrk="1" latinLnBrk="0" hangingPunct="1">
              <a:spcBef>
                <a:spcPct val="20000"/>
              </a:spcBef>
              <a:buFont typeface="Arial" panose="020B0604020202020204" pitchFamily="34" charset="0"/>
              <a:buNone/>
              <a:defRPr kumimoji="1" sz="3400" kern="1200">
                <a:solidFill>
                  <a:schemeClr val="tx1">
                    <a:tint val="75000"/>
                  </a:schemeClr>
                </a:solidFill>
                <a:latin typeface="+mn-lt"/>
                <a:ea typeface="+mn-ea"/>
                <a:cs typeface="+mn-cs"/>
              </a:defRPr>
            </a:lvl3pPr>
            <a:lvl4pPr marL="192024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4pPr>
            <a:lvl5pPr marL="256032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5pPr>
            <a:lvl6pPr marL="320040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6pPr>
            <a:lvl7pPr marL="384048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7pPr>
            <a:lvl8pPr marL="448056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8pPr>
            <a:lvl9pPr marL="512064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9pPr>
          </a:lstStyle>
          <a:p>
            <a:pPr algn="l"/>
            <a:r>
              <a:rPr lang="en-US" altLang="ja-JP" sz="2400" b="1" dirty="0">
                <a:solidFill>
                  <a:schemeClr val="tx1"/>
                </a:solidFill>
                <a:latin typeface="ＤＦ平成明朝体W7" panose="02020709000000000000" pitchFamily="17" charset="-128"/>
                <a:ea typeface="ＤＦ平成明朝体W7" panose="02020709000000000000" pitchFamily="17" charset="-128"/>
              </a:rPr>
              <a:t>【</a:t>
            </a:r>
            <a:r>
              <a:rPr lang="ja-JP" altLang="en-US" sz="2400" b="1" dirty="0">
                <a:solidFill>
                  <a:schemeClr val="tx1"/>
                </a:solidFill>
                <a:latin typeface="ＤＦ平成明朝体W7" panose="02020709000000000000" pitchFamily="17" charset="-128"/>
                <a:ea typeface="ＤＦ平成明朝体W7" panose="02020709000000000000" pitchFamily="17" charset="-128"/>
              </a:rPr>
              <a:t>中期目標</a:t>
            </a:r>
            <a:r>
              <a:rPr lang="en-US" altLang="ja-JP" sz="2400" b="1" dirty="0">
                <a:solidFill>
                  <a:schemeClr val="tx1"/>
                </a:solidFill>
                <a:latin typeface="ＤＦ平成明朝体W7" panose="02020709000000000000" pitchFamily="17" charset="-128"/>
                <a:ea typeface="ＤＦ平成明朝体W7" panose="02020709000000000000" pitchFamily="17" charset="-128"/>
              </a:rPr>
              <a:t>】</a:t>
            </a:r>
            <a:r>
              <a:rPr lang="ja-JP" altLang="en-US" sz="1900" b="1" dirty="0">
                <a:solidFill>
                  <a:schemeClr val="tx1"/>
                </a:solidFill>
                <a:latin typeface="ＤＦ平成明朝体W7" panose="02020709000000000000" pitchFamily="17" charset="-128"/>
                <a:ea typeface="ＤＦ平成明朝体W7" panose="02020709000000000000" pitchFamily="17" charset="-128"/>
              </a:rPr>
              <a:t>（ビジョン：伸ばす資質・能力）</a:t>
            </a:r>
            <a:r>
              <a:rPr lang="ja-JP" altLang="en-US" sz="2600" b="1" dirty="0">
                <a:solidFill>
                  <a:schemeClr val="tx1"/>
                </a:solidFill>
                <a:latin typeface="ＤＦ平成明朝体W7" panose="02020709000000000000" pitchFamily="17" charset="-128"/>
                <a:ea typeface="ＤＦ平成明朝体W7" panose="02020709000000000000" pitchFamily="17" charset="-128"/>
              </a:rPr>
              <a:t>　</a:t>
            </a:r>
            <a:endParaRPr lang="en-US" altLang="ja-JP" sz="1900" b="1" dirty="0">
              <a:solidFill>
                <a:schemeClr val="tx1"/>
              </a:solidFill>
              <a:latin typeface="ＤＦ平成明朝体W7" panose="02020709000000000000" pitchFamily="17" charset="-128"/>
              <a:ea typeface="ＤＦ平成明朝体W7" panose="02020709000000000000" pitchFamily="17" charset="-128"/>
            </a:endParaRPr>
          </a:p>
          <a:p>
            <a:pPr algn="l"/>
            <a:r>
              <a:rPr lang="ja-JP" altLang="en-US" sz="1600" b="1" dirty="0">
                <a:solidFill>
                  <a:schemeClr val="tx1"/>
                </a:solidFill>
                <a:latin typeface="ＤＦ平成明朝体W7" panose="02020709000000000000" pitchFamily="17" charset="-128"/>
                <a:ea typeface="ＤＦ平成明朝体W7" panose="02020709000000000000" pitchFamily="17" charset="-128"/>
              </a:rPr>
              <a:t>１．自分の学び方を体得して、主体的に課題を解決する人材の育成</a:t>
            </a:r>
          </a:p>
          <a:p>
            <a:pPr algn="l"/>
            <a:r>
              <a:rPr lang="ja-JP" altLang="en-US" sz="1600" b="1" dirty="0">
                <a:solidFill>
                  <a:schemeClr val="tx1"/>
                </a:solidFill>
                <a:latin typeface="ＤＦ平成明朝体W7" panose="02020709000000000000" pitchFamily="17" charset="-128"/>
                <a:ea typeface="ＤＦ平成明朝体W7" panose="02020709000000000000" pitchFamily="17" charset="-128"/>
              </a:rPr>
              <a:t>２．多様化する社会で、自他理解に基づく人間力溢れる人材の育成</a:t>
            </a:r>
          </a:p>
          <a:p>
            <a:pPr algn="l"/>
            <a:r>
              <a:rPr lang="ja-JP" altLang="en-US" sz="1600" b="1" dirty="0">
                <a:solidFill>
                  <a:schemeClr val="tx1"/>
                </a:solidFill>
                <a:latin typeface="ＤＦ平成明朝体W7" panose="02020709000000000000" pitchFamily="17" charset="-128"/>
                <a:ea typeface="ＤＦ平成明朝体W7" panose="02020709000000000000" pitchFamily="17" charset="-128"/>
              </a:rPr>
              <a:t>３．地域の期待や信頼に応え、新たな目標に挑戦し続ける人材の育成　　</a:t>
            </a:r>
          </a:p>
        </p:txBody>
      </p:sp>
      <p:sp>
        <p:nvSpPr>
          <p:cNvPr id="5" name="横巻き 4"/>
          <p:cNvSpPr/>
          <p:nvPr/>
        </p:nvSpPr>
        <p:spPr>
          <a:xfrm>
            <a:off x="254822" y="4265255"/>
            <a:ext cx="6274294" cy="520331"/>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ＤＦ平成明朝体W7" panose="02020709000000000000" pitchFamily="17" charset="-128"/>
                <a:ea typeface="ＤＦ平成明朝体W7" panose="02020709000000000000" pitchFamily="17" charset="-128"/>
              </a:rPr>
              <a:t>本年度の重点目標</a:t>
            </a:r>
            <a:endParaRPr kumimoji="1" lang="en-US" altLang="ja-JP" sz="2400" b="1" dirty="0">
              <a:latin typeface="ＤＦ平成明朝体W7" panose="02020709000000000000" pitchFamily="17" charset="-128"/>
              <a:ea typeface="ＤＦ平成明朝体W7" panose="02020709000000000000" pitchFamily="17" charset="-128"/>
            </a:endParaRPr>
          </a:p>
        </p:txBody>
      </p:sp>
      <p:sp>
        <p:nvSpPr>
          <p:cNvPr id="6" name="対角する 2 つの角を丸めた四角形 5"/>
          <p:cNvSpPr/>
          <p:nvPr/>
        </p:nvSpPr>
        <p:spPr>
          <a:xfrm>
            <a:off x="245476" y="4873672"/>
            <a:ext cx="6289884" cy="1219553"/>
          </a:xfrm>
          <a:prstGeom prst="round2DiagRect">
            <a:avLst>
              <a:gd name="adj1" fmla="val 11240"/>
              <a:gd name="adj2" fmla="val 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r>
              <a:rPr lang="ja-JP" altLang="en-US" sz="1600"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１．「なりたい自分」に向けて自分と向き合い、主体的に学ぶこ</a:t>
            </a:r>
            <a:endParaRPr lang="en-US" altLang="ja-JP" sz="1600"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1600"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とのできる生徒の育成</a:t>
            </a:r>
            <a:endParaRPr lang="en-US" altLang="ja-JP" sz="1600"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nSpc>
                <a:spcPts val="1500"/>
              </a:lnSpc>
            </a:pPr>
            <a:r>
              <a:rPr lang="ja-JP" altLang="en-US" sz="1400" dirty="0">
                <a:solidFill>
                  <a:schemeClr val="tx1"/>
                </a:solidFill>
                <a:latin typeface="HG丸ｺﾞｼｯｸM-PRO" panose="020F0600000000000000" pitchFamily="50" charset="-128"/>
                <a:ea typeface="HG丸ｺﾞｼｯｸM-PRO" panose="020F0600000000000000" pitchFamily="50" charset="-128"/>
              </a:rPr>
              <a:t>　○個性や特性を尊重し、主体的な学びを促進</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r>
              <a:rPr lang="ja-JP" altLang="en-US" sz="1400" dirty="0">
                <a:solidFill>
                  <a:schemeClr val="tx1"/>
                </a:solidFill>
                <a:latin typeface="HG丸ｺﾞｼｯｸM-PRO" panose="020F0600000000000000" pitchFamily="50" charset="-128"/>
                <a:ea typeface="HG丸ｺﾞｼｯｸM-PRO" panose="020F0600000000000000" pitchFamily="50" charset="-128"/>
              </a:rPr>
              <a:t>　○「なりたい自分」に向けたキャリア教育の推進</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r>
              <a:rPr lang="ja-JP" altLang="en-US" sz="1400" dirty="0">
                <a:solidFill>
                  <a:schemeClr val="tx1"/>
                </a:solidFill>
                <a:latin typeface="HG丸ｺﾞｼｯｸM-PRO" panose="020F0600000000000000" pitchFamily="50" charset="-128"/>
                <a:ea typeface="HG丸ｺﾞｼｯｸM-PRO" panose="020F0600000000000000" pitchFamily="50" charset="-128"/>
              </a:rPr>
              <a:t>　○生徒に各種資格試験への取組を促進</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対角する 2 つの角を丸めた四角形 6"/>
          <p:cNvSpPr/>
          <p:nvPr/>
        </p:nvSpPr>
        <p:spPr>
          <a:xfrm>
            <a:off x="245476" y="6085996"/>
            <a:ext cx="6289884" cy="1244199"/>
          </a:xfrm>
          <a:prstGeom prst="round2DiagRect">
            <a:avLst>
              <a:gd name="adj1" fmla="val 11240"/>
              <a:gd name="adj2" fmla="val 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r>
              <a:rPr lang="ja-JP" altLang="en-US" sz="1600"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２．家庭・地域・関係機関等との連携による安全・安心な学校づ</a:t>
            </a:r>
            <a:endParaRPr lang="en-US" altLang="ja-JP" sz="1600"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1600"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くりの推進</a:t>
            </a: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a:solidFill>
                  <a:schemeClr val="tx1"/>
                </a:solidFill>
                <a:latin typeface="HG丸ｺﾞｼｯｸM-PRO" panose="020F0600000000000000" pitchFamily="50" charset="-128"/>
                <a:ea typeface="HG丸ｺﾞｼｯｸM-PRO" panose="020F0600000000000000" pitchFamily="50" charset="-128"/>
              </a:rPr>
              <a:t>　○悩み等の問題を共有し、健康な生活が送れるよう取り組む</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a:solidFill>
                  <a:schemeClr val="tx1"/>
                </a:solidFill>
                <a:latin typeface="HG丸ｺﾞｼｯｸM-PRO" panose="020F0600000000000000" pitchFamily="50" charset="-128"/>
                <a:ea typeface="HG丸ｺﾞｼｯｸM-PRO" panose="020F0600000000000000" pitchFamily="50" charset="-128"/>
              </a:rPr>
              <a:t>○学校内における交通安全教育等を充実させ遵法精神を身につけさせる</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r>
              <a:rPr lang="ja-JP" altLang="en-US" sz="1400" dirty="0">
                <a:solidFill>
                  <a:schemeClr val="tx1"/>
                </a:solidFill>
                <a:latin typeface="HG丸ｺﾞｼｯｸM-PRO" panose="020F0600000000000000" pitchFamily="50" charset="-128"/>
                <a:ea typeface="HG丸ｺﾞｼｯｸM-PRO" panose="020F0600000000000000" pitchFamily="50" charset="-128"/>
              </a:rPr>
              <a:t>　○保護者に対し、学校情報</a:t>
            </a:r>
            <a:r>
              <a:rPr lang="en-US" altLang="ja-JP" sz="1400" dirty="0">
                <a:solidFill>
                  <a:schemeClr val="tx1"/>
                </a:solidFill>
                <a:latin typeface="HG丸ｺﾞｼｯｸM-PRO" panose="020F0600000000000000" pitchFamily="50" charset="-128"/>
                <a:ea typeface="HG丸ｺﾞｼｯｸM-PRO" panose="020F0600000000000000" pitchFamily="50" charset="-128"/>
              </a:rPr>
              <a:t>,</a:t>
            </a:r>
            <a:r>
              <a:rPr lang="ja-JP" altLang="en-US" sz="1400" dirty="0">
                <a:solidFill>
                  <a:schemeClr val="tx1"/>
                </a:solidFill>
                <a:latin typeface="HG丸ｺﾞｼｯｸM-PRO" panose="020F0600000000000000" pitchFamily="50" charset="-128"/>
                <a:ea typeface="HG丸ｺﾞｼｯｸM-PRO" panose="020F0600000000000000" pitchFamily="50" charset="-128"/>
              </a:rPr>
              <a:t>特色</a:t>
            </a:r>
            <a:r>
              <a:rPr lang="en-US" altLang="ja-JP" sz="1400" dirty="0">
                <a:solidFill>
                  <a:schemeClr val="tx1"/>
                </a:solidFill>
                <a:latin typeface="HG丸ｺﾞｼｯｸM-PRO" panose="020F0600000000000000" pitchFamily="50" charset="-128"/>
                <a:ea typeface="HG丸ｺﾞｼｯｸM-PRO" panose="020F0600000000000000" pitchFamily="50" charset="-128"/>
              </a:rPr>
              <a:t>,</a:t>
            </a:r>
            <a:r>
              <a:rPr lang="ja-JP" altLang="en-US" sz="1400" dirty="0">
                <a:solidFill>
                  <a:schemeClr val="tx1"/>
                </a:solidFill>
                <a:latin typeface="HG丸ｺﾞｼｯｸM-PRO" panose="020F0600000000000000" pitchFamily="50" charset="-128"/>
                <a:ea typeface="HG丸ｺﾞｼｯｸM-PRO" panose="020F0600000000000000" pitchFamily="50" charset="-128"/>
              </a:rPr>
              <a:t>魅力を発信する</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8" name="対角する 2 つの角を丸めた四角形 7"/>
          <p:cNvSpPr/>
          <p:nvPr/>
        </p:nvSpPr>
        <p:spPr>
          <a:xfrm>
            <a:off x="254822" y="7491656"/>
            <a:ext cx="6291219" cy="981309"/>
          </a:xfrm>
          <a:prstGeom prst="round2DiagRect">
            <a:avLst>
              <a:gd name="adj1" fmla="val 11240"/>
              <a:gd name="adj2" fmla="val 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r>
              <a:rPr lang="ja-JP" altLang="en-US" sz="1600"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３．社会性を高めるための充実した指導・支援体制の構築</a:t>
            </a:r>
            <a:endParaRPr lang="en-US" altLang="ja-JP" sz="1600"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1400" dirty="0">
                <a:solidFill>
                  <a:schemeClr val="tx1"/>
                </a:solidFill>
                <a:latin typeface="HG丸ｺﾞｼｯｸM-PRO" panose="020F0600000000000000" pitchFamily="50" charset="-128"/>
                <a:ea typeface="HG丸ｺﾞｼｯｸM-PRO" panose="020F0600000000000000" pitchFamily="50" charset="-128"/>
              </a:rPr>
              <a:t>　○生徒理解を柱とした積極的生徒指導を充実させる</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a:solidFill>
                  <a:schemeClr val="tx1"/>
                </a:solidFill>
                <a:latin typeface="HG丸ｺﾞｼｯｸM-PRO" panose="020F0600000000000000" pitchFamily="50" charset="-128"/>
                <a:ea typeface="HG丸ｺﾞｼｯｸM-PRO" panose="020F0600000000000000" pitchFamily="50" charset="-128"/>
              </a:rPr>
              <a:t>○各種モラル教育を実施する</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r>
              <a:rPr lang="ja-JP" altLang="en-US" sz="1400" dirty="0">
                <a:solidFill>
                  <a:schemeClr val="tx1"/>
                </a:solidFill>
                <a:latin typeface="HG丸ｺﾞｼｯｸM-PRO" panose="020F0600000000000000" pitchFamily="50" charset="-128"/>
                <a:ea typeface="HG丸ｺﾞｼｯｸM-PRO" panose="020F0600000000000000" pitchFamily="50" charset="-128"/>
              </a:rPr>
              <a:t>　○特別活動を充実させ、コミュニケーション能力を養う</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0" name="角丸四角形 29"/>
          <p:cNvSpPr/>
          <p:nvPr/>
        </p:nvSpPr>
        <p:spPr>
          <a:xfrm>
            <a:off x="7081027" y="2071519"/>
            <a:ext cx="2619530" cy="601269"/>
          </a:xfrm>
          <a:prstGeom prst="roundRect">
            <a:avLst/>
          </a:prstGeom>
          <a:solidFill>
            <a:schemeClr val="bg1"/>
          </a:solidFill>
          <a:effectLst>
            <a:outerShdw blurRad="50800"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正確、勤勉、健康</a:t>
            </a:r>
          </a:p>
        </p:txBody>
      </p:sp>
      <p:grpSp>
        <p:nvGrpSpPr>
          <p:cNvPr id="9" name="グループ化 8">
            <a:extLst>
              <a:ext uri="{FF2B5EF4-FFF2-40B4-BE49-F238E27FC236}">
                <a16:creationId xmlns:a16="http://schemas.microsoft.com/office/drawing/2014/main" id="{85873441-3EA8-4EE3-A9A2-9ADA8DAF5FF8}"/>
              </a:ext>
            </a:extLst>
          </p:cNvPr>
          <p:cNvGrpSpPr/>
          <p:nvPr/>
        </p:nvGrpSpPr>
        <p:grpSpPr>
          <a:xfrm>
            <a:off x="7816668" y="959478"/>
            <a:ext cx="1713220" cy="558655"/>
            <a:chOff x="6875113" y="982799"/>
            <a:chExt cx="1469904" cy="433425"/>
          </a:xfrm>
        </p:grpSpPr>
        <p:sp>
          <p:nvSpPr>
            <p:cNvPr id="28" name="角丸四角形 27"/>
            <p:cNvSpPr/>
            <p:nvPr/>
          </p:nvSpPr>
          <p:spPr>
            <a:xfrm>
              <a:off x="6875113" y="982799"/>
              <a:ext cx="1469904" cy="433425"/>
            </a:xfrm>
            <a:prstGeom prst="roundRect">
              <a:avLst/>
            </a:prstGeom>
            <a:solidFill>
              <a:schemeClr val="bg1"/>
            </a:solidFill>
            <a:ln>
              <a:solidFill>
                <a:schemeClr val="tx1"/>
              </a:solidFill>
            </a:ln>
            <a:effectLst>
              <a:outerShdw blurRad="50800"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32" name="テキスト ボックス 31"/>
            <p:cNvSpPr txBox="1"/>
            <p:nvPr/>
          </p:nvSpPr>
          <p:spPr>
            <a:xfrm>
              <a:off x="7010682" y="1010482"/>
              <a:ext cx="1331771" cy="358177"/>
            </a:xfrm>
            <a:prstGeom prst="rect">
              <a:avLst/>
            </a:prstGeom>
            <a:noFill/>
          </p:spPr>
          <p:txBody>
            <a:bodyPr wrap="square" rtlCol="0">
              <a:spAutoFit/>
            </a:bodyPr>
            <a:lstStyle/>
            <a:p>
              <a:r>
                <a:rPr kumimoji="1" lang="ja-JP" altLang="en-US" sz="2400" dirty="0">
                  <a:latin typeface="ＤＦ平成明朝体W7" panose="02020709000000000000" pitchFamily="17" charset="-128"/>
                  <a:ea typeface="ＤＦ平成明朝体W7" panose="02020709000000000000" pitchFamily="17" charset="-128"/>
                </a:rPr>
                <a:t>学校概要</a:t>
              </a:r>
            </a:p>
          </p:txBody>
        </p:sp>
      </p:grpSp>
      <p:sp>
        <p:nvSpPr>
          <p:cNvPr id="33" name="テキスト ボックス 32"/>
          <p:cNvSpPr txBox="1"/>
          <p:nvPr/>
        </p:nvSpPr>
        <p:spPr>
          <a:xfrm>
            <a:off x="9634866" y="977085"/>
            <a:ext cx="3014759" cy="1477328"/>
          </a:xfrm>
          <a:prstGeom prst="rect">
            <a:avLst/>
          </a:prstGeom>
          <a:noFill/>
        </p:spPr>
        <p:txBody>
          <a:bodyPr wrap="square" rtlCol="0">
            <a:spAutoFit/>
          </a:bodyPr>
          <a:lstStyle/>
          <a:p>
            <a:r>
              <a:rPr kumimoji="1" lang="ja-JP" altLang="en-US" sz="1800" dirty="0"/>
              <a:t>◎全日制</a:t>
            </a:r>
            <a:endParaRPr kumimoji="1" lang="en-US" altLang="ja-JP" sz="1800" dirty="0"/>
          </a:p>
          <a:p>
            <a:r>
              <a:rPr kumimoji="1" lang="ja-JP" altLang="en-US" sz="1800" dirty="0"/>
              <a:t>　明治３５年設立</a:t>
            </a:r>
            <a:r>
              <a:rPr lang="ja-JP" altLang="en-US" sz="1800" dirty="0"/>
              <a:t>（１２４年目）</a:t>
            </a:r>
            <a:endParaRPr lang="en-US" altLang="ja-JP" sz="1800" dirty="0"/>
          </a:p>
          <a:p>
            <a:endParaRPr lang="en-US" altLang="ja-JP" sz="1800" dirty="0"/>
          </a:p>
          <a:p>
            <a:r>
              <a:rPr lang="ja-JP" altLang="en-US" sz="1800" dirty="0"/>
              <a:t>◎定時制</a:t>
            </a:r>
            <a:endParaRPr lang="en-US" altLang="ja-JP" sz="1800" dirty="0"/>
          </a:p>
          <a:p>
            <a:r>
              <a:rPr lang="ja-JP" altLang="en-US" sz="1800" dirty="0"/>
              <a:t>　昭和３０年設立（７２年目）</a:t>
            </a:r>
            <a:endParaRPr lang="en-US" altLang="ja-JP" sz="1800" dirty="0"/>
          </a:p>
        </p:txBody>
      </p:sp>
      <p:sp>
        <p:nvSpPr>
          <p:cNvPr id="34" name="角丸四角形 33"/>
          <p:cNvSpPr/>
          <p:nvPr/>
        </p:nvSpPr>
        <p:spPr>
          <a:xfrm>
            <a:off x="6799366" y="5088633"/>
            <a:ext cx="677816" cy="2790458"/>
          </a:xfrm>
          <a:prstGeom prst="roundRect">
            <a:avLst/>
          </a:prstGeom>
          <a:solidFill>
            <a:schemeClr val="bg1"/>
          </a:solidFill>
          <a:effectLst>
            <a:outerShdw blurRad="50800" dist="50800" dir="27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800" b="1" dirty="0">
                <a:solidFill>
                  <a:schemeClr val="tx1"/>
                </a:solidFill>
                <a:latin typeface="ＤＦ行書体" panose="03000509000000000000" pitchFamily="65" charset="-128"/>
                <a:ea typeface="ＤＦ行書体" panose="03000509000000000000" pitchFamily="65" charset="-128"/>
              </a:rPr>
              <a:t>自分のペース</a:t>
            </a:r>
            <a:endParaRPr kumimoji="1" lang="ja-JP" altLang="en-US" sz="2800" b="1" dirty="0">
              <a:solidFill>
                <a:schemeClr val="tx1"/>
              </a:solidFill>
              <a:latin typeface="ＤＦ行書体" panose="03000509000000000000" pitchFamily="65" charset="-128"/>
              <a:ea typeface="ＤＦ行書体" panose="03000509000000000000" pitchFamily="65" charset="-128"/>
            </a:endParaRPr>
          </a:p>
        </p:txBody>
      </p:sp>
      <p:sp>
        <p:nvSpPr>
          <p:cNvPr id="35" name="角丸四角形 34"/>
          <p:cNvSpPr/>
          <p:nvPr/>
        </p:nvSpPr>
        <p:spPr>
          <a:xfrm>
            <a:off x="11912055" y="5160641"/>
            <a:ext cx="677816" cy="2683176"/>
          </a:xfrm>
          <a:prstGeom prst="roundRect">
            <a:avLst/>
          </a:prstGeom>
          <a:solidFill>
            <a:schemeClr val="bg1"/>
          </a:solidFill>
          <a:effectLst>
            <a:outerShdw blurRad="50800" dist="50800" dir="27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800" b="1" dirty="0">
                <a:solidFill>
                  <a:schemeClr val="tx1"/>
                </a:solidFill>
                <a:latin typeface="ＤＦ行書体" panose="03000509000000000000" pitchFamily="65" charset="-128"/>
                <a:ea typeface="ＤＦ行書体" panose="03000509000000000000" pitchFamily="65" charset="-128"/>
              </a:rPr>
              <a:t>少人数指導</a:t>
            </a:r>
          </a:p>
        </p:txBody>
      </p:sp>
      <p:sp>
        <p:nvSpPr>
          <p:cNvPr id="21" name="対角する 2 つの角を丸めた四角形 20"/>
          <p:cNvSpPr/>
          <p:nvPr/>
        </p:nvSpPr>
        <p:spPr>
          <a:xfrm>
            <a:off x="256122" y="8618450"/>
            <a:ext cx="6291219" cy="775927"/>
          </a:xfrm>
          <a:prstGeom prst="round2DiagRect">
            <a:avLst>
              <a:gd name="adj1" fmla="val 11240"/>
              <a:gd name="adj2" fmla="val 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r>
              <a:rPr lang="ja-JP" altLang="en-US" sz="1600"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４．業務改善・教職員の働き方改革推進</a:t>
            </a:r>
            <a:endParaRPr lang="en-US" altLang="ja-JP" sz="1600"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1400" dirty="0">
                <a:solidFill>
                  <a:schemeClr val="tx1"/>
                </a:solidFill>
                <a:latin typeface="HG丸ｺﾞｼｯｸM-PRO" panose="020F0600000000000000" pitchFamily="50" charset="-128"/>
                <a:ea typeface="HG丸ｺﾞｼｯｸM-PRO" panose="020F0600000000000000" pitchFamily="50" charset="-128"/>
              </a:rPr>
              <a:t>　○全職員で</a:t>
            </a:r>
            <a:r>
              <a:rPr lang="en-US" altLang="ja-JP" sz="1400" dirty="0">
                <a:solidFill>
                  <a:schemeClr val="tx1"/>
                </a:solidFill>
                <a:latin typeface="HG丸ｺﾞｼｯｸM-PRO" panose="020F0600000000000000" pitchFamily="50" charset="-128"/>
                <a:ea typeface="HG丸ｺﾞｼｯｸM-PRO" panose="020F0600000000000000" pitchFamily="50" charset="-128"/>
              </a:rPr>
              <a:t>ICT</a:t>
            </a:r>
            <a:r>
              <a:rPr lang="ja-JP" altLang="en-US" sz="1400" dirty="0">
                <a:solidFill>
                  <a:schemeClr val="tx1"/>
                </a:solidFill>
                <a:latin typeface="HG丸ｺﾞｼｯｸM-PRO" panose="020F0600000000000000" pitchFamily="50" charset="-128"/>
                <a:ea typeface="HG丸ｺﾞｼｯｸM-PRO" panose="020F0600000000000000" pitchFamily="50" charset="-128"/>
              </a:rPr>
              <a:t>機器やｏｅｎシステムを活用し業務改善に取り組む</a:t>
            </a:r>
          </a:p>
          <a:p>
            <a:pPr>
              <a:lnSpc>
                <a:spcPts val="1500"/>
              </a:lnSpc>
            </a:pPr>
            <a:r>
              <a:rPr lang="ja-JP" altLang="en-US" sz="1400" dirty="0">
                <a:solidFill>
                  <a:schemeClr val="tx1"/>
                </a:solidFill>
                <a:latin typeface="HG丸ｺﾞｼｯｸM-PRO" panose="020F0600000000000000" pitchFamily="50" charset="-128"/>
                <a:ea typeface="HG丸ｺﾞｼｯｸM-PRO" panose="020F0600000000000000" pitchFamily="50" charset="-128"/>
              </a:rPr>
              <a:t>　○学校行事・会議･分掌・業務の内容や運営の効率化に取り組む</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24" name="グループ化 23">
            <a:extLst>
              <a:ext uri="{FF2B5EF4-FFF2-40B4-BE49-F238E27FC236}">
                <a16:creationId xmlns:a16="http://schemas.microsoft.com/office/drawing/2014/main" id="{8FA63E75-D22A-4DE5-8DCA-281F5B56153B}"/>
              </a:ext>
            </a:extLst>
          </p:cNvPr>
          <p:cNvGrpSpPr/>
          <p:nvPr/>
        </p:nvGrpSpPr>
        <p:grpSpPr>
          <a:xfrm>
            <a:off x="6761583" y="3242128"/>
            <a:ext cx="5888042" cy="708162"/>
            <a:chOff x="6881077" y="988801"/>
            <a:chExt cx="1484974" cy="404563"/>
          </a:xfrm>
          <a:solidFill>
            <a:srgbClr val="002060">
              <a:alpha val="26000"/>
            </a:srgbClr>
          </a:solidFill>
        </p:grpSpPr>
        <p:sp>
          <p:nvSpPr>
            <p:cNvPr id="25" name="角丸四角形 27">
              <a:extLst>
                <a:ext uri="{FF2B5EF4-FFF2-40B4-BE49-F238E27FC236}">
                  <a16:creationId xmlns:a16="http://schemas.microsoft.com/office/drawing/2014/main" id="{6DA84DE5-928F-4C1A-8690-D1824ACC6A13}"/>
                </a:ext>
              </a:extLst>
            </p:cNvPr>
            <p:cNvSpPr/>
            <p:nvPr/>
          </p:nvSpPr>
          <p:spPr>
            <a:xfrm>
              <a:off x="6881077" y="1049867"/>
              <a:ext cx="1469904" cy="343497"/>
            </a:xfrm>
            <a:prstGeom prst="roundRect">
              <a:avLst/>
            </a:prstGeom>
            <a:solidFill>
              <a:srgbClr val="002060">
                <a:alpha val="50000"/>
              </a:srgbClr>
            </a:solidFill>
            <a:ln>
              <a:solidFill>
                <a:srgbClr val="002060">
                  <a:alpha val="62000"/>
                </a:srgbClr>
              </a:solidFill>
            </a:ln>
            <a:effectLst>
              <a:outerShdw blurRad="50800"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6" name="テキスト ボックス 25">
              <a:extLst>
                <a:ext uri="{FF2B5EF4-FFF2-40B4-BE49-F238E27FC236}">
                  <a16:creationId xmlns:a16="http://schemas.microsoft.com/office/drawing/2014/main" id="{F35FC8AC-E349-48D3-BC84-442C1BFED456}"/>
                </a:ext>
              </a:extLst>
            </p:cNvPr>
            <p:cNvSpPr txBox="1"/>
            <p:nvPr/>
          </p:nvSpPr>
          <p:spPr>
            <a:xfrm>
              <a:off x="7040589" y="988801"/>
              <a:ext cx="1325462" cy="360448"/>
            </a:xfrm>
            <a:prstGeom prst="rect">
              <a:avLst/>
            </a:prstGeom>
            <a:noFill/>
          </p:spPr>
          <p:txBody>
            <a:bodyPr wrap="square" rtlCol="0">
              <a:spAutoFit/>
            </a:bodyPr>
            <a:lstStyle/>
            <a:p>
              <a:endParaRPr kumimoji="1" lang="en-US" altLang="ja-JP" sz="1000" b="1"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endParaRPr>
            </a:p>
            <a:p>
              <a:r>
                <a:rPr kumimoji="1" lang="ja-JP" altLang="en-US" b="1"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技術の道で未来をひらく大分工業</a:t>
              </a:r>
            </a:p>
          </p:txBody>
        </p:sp>
      </p:grpSp>
      <p:sp>
        <p:nvSpPr>
          <p:cNvPr id="11" name="四角形: 角を丸くする 10">
            <a:extLst>
              <a:ext uri="{FF2B5EF4-FFF2-40B4-BE49-F238E27FC236}">
                <a16:creationId xmlns:a16="http://schemas.microsoft.com/office/drawing/2014/main" id="{2AD5397B-D0AE-4AD5-AE80-3128B1867670}"/>
              </a:ext>
            </a:extLst>
          </p:cNvPr>
          <p:cNvSpPr/>
          <p:nvPr/>
        </p:nvSpPr>
        <p:spPr>
          <a:xfrm>
            <a:off x="6720659" y="8099193"/>
            <a:ext cx="2694379" cy="1374694"/>
          </a:xfrm>
          <a:prstGeom prst="roundRect">
            <a:avLst>
              <a:gd name="adj" fmla="val 3732"/>
            </a:avLst>
          </a:prstGeom>
          <a:solidFill>
            <a:schemeClr val="accent1">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a:solidFill>
                  <a:schemeClr val="tx1"/>
                </a:solidFill>
                <a:latin typeface="ＭＳ ゴシック" panose="020B0609070205080204" pitchFamily="49" charset="-128"/>
                <a:ea typeface="ＭＳ ゴシック" panose="020B0609070205080204" pitchFamily="49" charset="-128"/>
              </a:rPr>
              <a:t>〇心身ともに健康</a:t>
            </a:r>
          </a:p>
          <a:p>
            <a:r>
              <a:rPr kumimoji="1" lang="ja-JP" altLang="en-US" sz="1400" dirty="0">
                <a:solidFill>
                  <a:schemeClr val="tx1"/>
                </a:solidFill>
                <a:latin typeface="ＭＳ ゴシック" panose="020B0609070205080204" pitchFamily="49" charset="-128"/>
                <a:ea typeface="ＭＳ ゴシック" panose="020B0609070205080204" pitchFamily="49" charset="-128"/>
              </a:rPr>
              <a:t>〇楽しい授業で憧れる教師</a:t>
            </a:r>
          </a:p>
          <a:p>
            <a:r>
              <a:rPr kumimoji="1" lang="ja-JP" altLang="en-US" sz="1400" dirty="0">
                <a:solidFill>
                  <a:schemeClr val="tx1"/>
                </a:solidFill>
                <a:latin typeface="ＭＳ ゴシック" panose="020B0609070205080204" pitchFamily="49" charset="-128"/>
                <a:ea typeface="ＭＳ ゴシック" panose="020B0609070205080204" pitchFamily="49" charset="-128"/>
              </a:rPr>
              <a:t>〇工業教育の人材育成</a:t>
            </a:r>
          </a:p>
          <a:p>
            <a:endParaRPr kumimoji="1" lang="ja-JP" altLang="en-US" sz="1400" dirty="0">
              <a:latin typeface="ＭＳ ゴシック" panose="020B0609070205080204" pitchFamily="49" charset="-128"/>
              <a:ea typeface="ＭＳ ゴシック" panose="020B0609070205080204" pitchFamily="49" charset="-128"/>
            </a:endParaRPr>
          </a:p>
        </p:txBody>
      </p:sp>
      <p:sp>
        <p:nvSpPr>
          <p:cNvPr id="39" name="四角形: 角を丸くする 38">
            <a:extLst>
              <a:ext uri="{FF2B5EF4-FFF2-40B4-BE49-F238E27FC236}">
                <a16:creationId xmlns:a16="http://schemas.microsoft.com/office/drawing/2014/main" id="{E11AE336-C90C-40FD-908E-63EB04B6228E}"/>
              </a:ext>
            </a:extLst>
          </p:cNvPr>
          <p:cNvSpPr/>
          <p:nvPr/>
        </p:nvSpPr>
        <p:spPr>
          <a:xfrm>
            <a:off x="9420945" y="8099193"/>
            <a:ext cx="3285047" cy="1374694"/>
          </a:xfrm>
          <a:prstGeom prst="roundRect">
            <a:avLst>
              <a:gd name="adj" fmla="val 3732"/>
            </a:avLst>
          </a:prstGeom>
          <a:solidFill>
            <a:schemeClr val="accent1">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a:solidFill>
                  <a:schemeClr val="tx1"/>
                </a:solidFill>
                <a:latin typeface="ＭＳ ゴシック" panose="020B0609070205080204" pitchFamily="49" charset="-128"/>
                <a:ea typeface="ＭＳ ゴシック" panose="020B0609070205080204" pitchFamily="49" charset="-128"/>
              </a:rPr>
              <a:t>〇きれいな学校、きれいでやさしい心</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a:solidFill>
                  <a:schemeClr val="tx1"/>
                </a:solidFill>
                <a:latin typeface="ＭＳ ゴシック" panose="020B0609070205080204" pitchFamily="49" charset="-128"/>
                <a:ea typeface="ＭＳ ゴシック" panose="020B0609070205080204" pitchFamily="49" charset="-128"/>
              </a:rPr>
              <a:t>　</a:t>
            </a:r>
            <a:r>
              <a:rPr kumimoji="1" lang="ja-JP" altLang="en-US" sz="1200" dirty="0">
                <a:solidFill>
                  <a:schemeClr val="tx1"/>
                </a:solidFill>
                <a:latin typeface="ＭＳ ゴシック" panose="020B0609070205080204" pitchFamily="49" charset="-128"/>
                <a:ea typeface="ＭＳ ゴシック" panose="020B0609070205080204" pitchFamily="49" charset="-128"/>
              </a:rPr>
              <a:t>（いじめ･差別偏見･誹謗中傷をしない）</a:t>
            </a:r>
          </a:p>
          <a:p>
            <a:r>
              <a:rPr kumimoji="1" lang="ja-JP" altLang="en-US" sz="1400" dirty="0">
                <a:solidFill>
                  <a:schemeClr val="tx1"/>
                </a:solidFill>
                <a:latin typeface="ＭＳ ゴシック" panose="020B0609070205080204" pitchFamily="49" charset="-128"/>
                <a:ea typeface="ＭＳ ゴシック" panose="020B0609070205080204" pitchFamily="49" charset="-128"/>
              </a:rPr>
              <a:t>〇健康管理と感染症･災害対策</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a:solidFill>
                  <a:schemeClr val="tx1"/>
                </a:solidFill>
                <a:latin typeface="ＭＳ ゴシック" panose="020B0609070205080204" pitchFamily="49" charset="-128"/>
                <a:ea typeface="ＭＳ ゴシック" panose="020B0609070205080204" pitchFamily="49" charset="-128"/>
              </a:rPr>
              <a:t>〇一人一台端末活用した学習支援</a:t>
            </a:r>
          </a:p>
        </p:txBody>
      </p:sp>
      <p:sp>
        <p:nvSpPr>
          <p:cNvPr id="12" name="四角形: 角を丸くする 11">
            <a:extLst>
              <a:ext uri="{FF2B5EF4-FFF2-40B4-BE49-F238E27FC236}">
                <a16:creationId xmlns:a16="http://schemas.microsoft.com/office/drawing/2014/main" id="{17F1E376-3F27-4475-A557-39F75ABFDC38}"/>
              </a:ext>
            </a:extLst>
          </p:cNvPr>
          <p:cNvSpPr/>
          <p:nvPr/>
        </p:nvSpPr>
        <p:spPr>
          <a:xfrm>
            <a:off x="6800166" y="8159160"/>
            <a:ext cx="2567309" cy="4087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bg1"/>
                </a:solidFill>
                <a:latin typeface="ＭＳ ゴシック" panose="020B0609070205080204" pitchFamily="49" charset="-128"/>
                <a:ea typeface="ＭＳ ゴシック" panose="020B0609070205080204" pitchFamily="49" charset="-128"/>
              </a:rPr>
              <a:t>チーム大工定～教職員～</a:t>
            </a:r>
            <a:endParaRPr lang="en-US" altLang="ja-JP" sz="1600" dirty="0">
              <a:solidFill>
                <a:schemeClr val="bg1"/>
              </a:solidFill>
              <a:latin typeface="ＭＳ ゴシック" panose="020B0609070205080204" pitchFamily="49" charset="-128"/>
              <a:ea typeface="ＭＳ ゴシック" panose="020B0609070205080204" pitchFamily="49" charset="-128"/>
            </a:endParaRPr>
          </a:p>
        </p:txBody>
      </p:sp>
      <p:sp>
        <p:nvSpPr>
          <p:cNvPr id="40" name="四角形: 角を丸くする 39">
            <a:extLst>
              <a:ext uri="{FF2B5EF4-FFF2-40B4-BE49-F238E27FC236}">
                <a16:creationId xmlns:a16="http://schemas.microsoft.com/office/drawing/2014/main" id="{3531F775-51F3-4A6D-876D-FD4E05EAD756}"/>
              </a:ext>
            </a:extLst>
          </p:cNvPr>
          <p:cNvSpPr/>
          <p:nvPr/>
        </p:nvSpPr>
        <p:spPr>
          <a:xfrm>
            <a:off x="9806987" y="8159160"/>
            <a:ext cx="2567309" cy="4087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bg1"/>
                </a:solidFill>
                <a:latin typeface="ＭＳ ゴシック" panose="020B0609070205080204" pitchFamily="49" charset="-128"/>
                <a:ea typeface="ＭＳ ゴシック" panose="020B0609070205080204" pitchFamily="49" charset="-128"/>
              </a:rPr>
              <a:t>安全安心～学校～</a:t>
            </a:r>
            <a:endParaRPr lang="en-US" altLang="ja-JP" sz="1600" dirty="0">
              <a:solidFill>
                <a:schemeClr val="bg1"/>
              </a:solidFill>
              <a:latin typeface="ＭＳ ゴシック" panose="020B0609070205080204" pitchFamily="49" charset="-128"/>
              <a:ea typeface="ＭＳ ゴシック" panose="020B0609070205080204" pitchFamily="49" charset="-128"/>
            </a:endParaRPr>
          </a:p>
        </p:txBody>
      </p:sp>
      <p:grpSp>
        <p:nvGrpSpPr>
          <p:cNvPr id="29" name="グループ化 28">
            <a:extLst>
              <a:ext uri="{FF2B5EF4-FFF2-40B4-BE49-F238E27FC236}">
                <a16:creationId xmlns:a16="http://schemas.microsoft.com/office/drawing/2014/main" id="{EF86AF7B-7919-4028-A545-6FBC584CCC19}"/>
              </a:ext>
            </a:extLst>
          </p:cNvPr>
          <p:cNvGrpSpPr/>
          <p:nvPr/>
        </p:nvGrpSpPr>
        <p:grpSpPr>
          <a:xfrm>
            <a:off x="8642215" y="2948521"/>
            <a:ext cx="2202518" cy="456728"/>
            <a:chOff x="6875113" y="1045718"/>
            <a:chExt cx="1208202" cy="376326"/>
          </a:xfrm>
          <a:solidFill>
            <a:srgbClr val="002060">
              <a:alpha val="20000"/>
            </a:srgbClr>
          </a:solidFill>
        </p:grpSpPr>
        <p:sp>
          <p:nvSpPr>
            <p:cNvPr id="36" name="角丸四角形 27">
              <a:extLst>
                <a:ext uri="{FF2B5EF4-FFF2-40B4-BE49-F238E27FC236}">
                  <a16:creationId xmlns:a16="http://schemas.microsoft.com/office/drawing/2014/main" id="{9FC52250-63FE-42FF-9EA7-1E8A77EFCE18}"/>
                </a:ext>
              </a:extLst>
            </p:cNvPr>
            <p:cNvSpPr/>
            <p:nvPr/>
          </p:nvSpPr>
          <p:spPr>
            <a:xfrm>
              <a:off x="6875113" y="1051540"/>
              <a:ext cx="1040353" cy="364683"/>
            </a:xfrm>
            <a:prstGeom prst="roundRect">
              <a:avLst/>
            </a:prstGeom>
            <a:grpFill/>
            <a:ln>
              <a:noFill/>
            </a:ln>
            <a:effectLst>
              <a:outerShdw blurRad="50800"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38" name="テキスト ボックス 37">
              <a:extLst>
                <a:ext uri="{FF2B5EF4-FFF2-40B4-BE49-F238E27FC236}">
                  <a16:creationId xmlns:a16="http://schemas.microsoft.com/office/drawing/2014/main" id="{1DD30EE8-67F0-4F28-B2C2-3414934A3E49}"/>
                </a:ext>
              </a:extLst>
            </p:cNvPr>
            <p:cNvSpPr txBox="1"/>
            <p:nvPr/>
          </p:nvSpPr>
          <p:spPr>
            <a:xfrm>
              <a:off x="6875113" y="1045718"/>
              <a:ext cx="1208202" cy="376326"/>
            </a:xfrm>
            <a:prstGeom prst="rect">
              <a:avLst/>
            </a:prstGeom>
            <a:noFill/>
            <a:ln>
              <a:noFill/>
            </a:ln>
          </p:spPr>
          <p:txBody>
            <a:bodyPr wrap="square" rtlCol="0">
              <a:spAutoFit/>
            </a:bodyPr>
            <a:lstStyle/>
            <a:p>
              <a:r>
                <a:rPr kumimoji="1" lang="ja-JP" altLang="en-US" sz="2000" b="1" dirty="0">
                  <a:solidFill>
                    <a:srgbClr val="FFFF00"/>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キャッチフレーズ</a:t>
              </a:r>
            </a:p>
          </p:txBody>
        </p:sp>
      </p:grpSp>
      <p:sp>
        <p:nvSpPr>
          <p:cNvPr id="41" name="サブタイトル 2">
            <a:extLst>
              <a:ext uri="{FF2B5EF4-FFF2-40B4-BE49-F238E27FC236}">
                <a16:creationId xmlns:a16="http://schemas.microsoft.com/office/drawing/2014/main" id="{ADFBF41F-12D4-4660-A2F6-C77A370C411B}"/>
              </a:ext>
            </a:extLst>
          </p:cNvPr>
          <p:cNvSpPr txBox="1">
            <a:spLocks/>
          </p:cNvSpPr>
          <p:nvPr/>
        </p:nvSpPr>
        <p:spPr>
          <a:xfrm>
            <a:off x="225156" y="3527847"/>
            <a:ext cx="6282434" cy="602834"/>
          </a:xfrm>
          <a:prstGeom prst="rect">
            <a:avLst/>
          </a:prstGeom>
          <a:solidFill>
            <a:schemeClr val="accent1">
              <a:lumMod val="20000"/>
              <a:lumOff val="80000"/>
            </a:schemeClr>
          </a:solidFill>
          <a:ln w="12700">
            <a:solidFill>
              <a:schemeClr val="tx1"/>
            </a:solidFill>
          </a:ln>
        </p:spPr>
        <p:txBody>
          <a:bodyPr vert="horz" wrap="square" lIns="36000" tIns="36000" rIns="36000" bIns="36000" rtlCol="0">
            <a:normAutofit fontScale="92500" lnSpcReduction="10000"/>
          </a:bodyPr>
          <a:lstStyle>
            <a:lvl1pPr marL="0" indent="0" algn="ctr" defTabSz="1280160" rtl="0" eaLnBrk="1" latinLnBrk="0" hangingPunct="1">
              <a:spcBef>
                <a:spcPct val="20000"/>
              </a:spcBef>
              <a:buFont typeface="Arial" panose="020B0604020202020204" pitchFamily="34" charset="0"/>
              <a:buNone/>
              <a:defRPr kumimoji="1" sz="4500" kern="1200">
                <a:solidFill>
                  <a:schemeClr val="tx1">
                    <a:tint val="75000"/>
                  </a:schemeClr>
                </a:solidFill>
                <a:latin typeface="+mn-lt"/>
                <a:ea typeface="+mn-ea"/>
                <a:cs typeface="+mn-cs"/>
              </a:defRPr>
            </a:lvl1pPr>
            <a:lvl2pPr marL="640080" indent="0" algn="ctr" defTabSz="1280160" rtl="0" eaLnBrk="1" latinLnBrk="0" hangingPunct="1">
              <a:spcBef>
                <a:spcPct val="20000"/>
              </a:spcBef>
              <a:buFont typeface="Arial" panose="020B0604020202020204" pitchFamily="34" charset="0"/>
              <a:buNone/>
              <a:defRPr kumimoji="1" sz="3900" kern="1200">
                <a:solidFill>
                  <a:schemeClr val="tx1">
                    <a:tint val="75000"/>
                  </a:schemeClr>
                </a:solidFill>
                <a:latin typeface="+mn-lt"/>
                <a:ea typeface="+mn-ea"/>
                <a:cs typeface="+mn-cs"/>
              </a:defRPr>
            </a:lvl2pPr>
            <a:lvl3pPr marL="1280160" indent="0" algn="ctr" defTabSz="1280160" rtl="0" eaLnBrk="1" latinLnBrk="0" hangingPunct="1">
              <a:spcBef>
                <a:spcPct val="20000"/>
              </a:spcBef>
              <a:buFont typeface="Arial" panose="020B0604020202020204" pitchFamily="34" charset="0"/>
              <a:buNone/>
              <a:defRPr kumimoji="1" sz="3400" kern="1200">
                <a:solidFill>
                  <a:schemeClr val="tx1">
                    <a:tint val="75000"/>
                  </a:schemeClr>
                </a:solidFill>
                <a:latin typeface="+mn-lt"/>
                <a:ea typeface="+mn-ea"/>
                <a:cs typeface="+mn-cs"/>
              </a:defRPr>
            </a:lvl3pPr>
            <a:lvl4pPr marL="192024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4pPr>
            <a:lvl5pPr marL="256032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5pPr>
            <a:lvl6pPr marL="320040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6pPr>
            <a:lvl7pPr marL="384048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7pPr>
            <a:lvl8pPr marL="448056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8pPr>
            <a:lvl9pPr marL="512064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9pPr>
          </a:lstStyle>
          <a:p>
            <a:pPr algn="l"/>
            <a:r>
              <a:rPr lang="en-US" altLang="ja-JP" sz="1800" b="1" dirty="0">
                <a:solidFill>
                  <a:schemeClr val="tx1"/>
                </a:solidFill>
                <a:latin typeface="ＤＦ平成明朝体W7" panose="02020709000000000000" pitchFamily="17" charset="-128"/>
                <a:ea typeface="ＤＦ平成明朝体W7" panose="02020709000000000000" pitchFamily="17" charset="-128"/>
              </a:rPr>
              <a:t>【</a:t>
            </a:r>
            <a:r>
              <a:rPr lang="ja-JP" altLang="en-US" sz="1800" b="1" dirty="0">
                <a:solidFill>
                  <a:schemeClr val="tx1"/>
                </a:solidFill>
                <a:latin typeface="ＤＦ平成明朝体W7" panose="02020709000000000000" pitchFamily="17" charset="-128"/>
                <a:ea typeface="ＤＦ平成明朝体W7" panose="02020709000000000000" pitchFamily="17" charset="-128"/>
              </a:rPr>
              <a:t>目指す生徒像</a:t>
            </a:r>
            <a:r>
              <a:rPr lang="en-US" altLang="ja-JP" sz="1800" b="1" dirty="0">
                <a:solidFill>
                  <a:schemeClr val="tx1"/>
                </a:solidFill>
                <a:latin typeface="ＤＦ平成明朝体W7" panose="02020709000000000000" pitchFamily="17" charset="-128"/>
                <a:ea typeface="ＤＦ平成明朝体W7" panose="02020709000000000000" pitchFamily="17" charset="-128"/>
              </a:rPr>
              <a:t>】</a:t>
            </a:r>
            <a:r>
              <a:rPr lang="ja-JP" altLang="en-US" sz="1600" b="1" dirty="0">
                <a:solidFill>
                  <a:schemeClr val="tx1"/>
                </a:solidFill>
                <a:latin typeface="ＤＦ平成明朝体W7" panose="02020709000000000000" pitchFamily="17" charset="-128"/>
                <a:ea typeface="ＤＦ平成明朝体W7" panose="02020709000000000000" pitchFamily="17" charset="-128"/>
              </a:rPr>
              <a:t>明るく元気で、多様な考えを受け容れ、</a:t>
            </a:r>
            <a:endParaRPr lang="en-US" altLang="ja-JP" sz="1600" b="1" dirty="0">
              <a:solidFill>
                <a:schemeClr val="tx1"/>
              </a:solidFill>
              <a:latin typeface="ＤＦ平成明朝体W7" panose="02020709000000000000" pitchFamily="17" charset="-128"/>
              <a:ea typeface="ＤＦ平成明朝体W7" panose="02020709000000000000" pitchFamily="17" charset="-128"/>
            </a:endParaRPr>
          </a:p>
          <a:p>
            <a:pPr algn="l"/>
            <a:r>
              <a:rPr lang="ja-JP" altLang="en-US" sz="1600" b="1" dirty="0">
                <a:solidFill>
                  <a:schemeClr val="tx1"/>
                </a:solidFill>
                <a:latin typeface="ＤＦ平成明朝体W7" panose="02020709000000000000" pitchFamily="17" charset="-128"/>
                <a:ea typeface="ＤＦ平成明朝体W7" panose="02020709000000000000" pitchFamily="17" charset="-128"/>
              </a:rPr>
              <a:t>　　　　　　豊かな心と表現力を持ち、たくましく生きる大工定生</a:t>
            </a:r>
            <a:endParaRPr lang="ja-JP" altLang="en-US" sz="1400" b="1" dirty="0">
              <a:solidFill>
                <a:schemeClr val="tx1"/>
              </a:solidFill>
              <a:latin typeface="ＤＦ平成明朝体W7" panose="02020709000000000000" pitchFamily="17" charset="-128"/>
              <a:ea typeface="ＤＦ平成明朝体W7" panose="02020709000000000000" pitchFamily="17" charset="-128"/>
            </a:endParaRPr>
          </a:p>
        </p:txBody>
      </p:sp>
      <p:grpSp>
        <p:nvGrpSpPr>
          <p:cNvPr id="43" name="グループ化 42">
            <a:extLst>
              <a:ext uri="{FF2B5EF4-FFF2-40B4-BE49-F238E27FC236}">
                <a16:creationId xmlns:a16="http://schemas.microsoft.com/office/drawing/2014/main" id="{EF86AF7B-7919-4028-A545-6FBC584CCC19}"/>
              </a:ext>
            </a:extLst>
          </p:cNvPr>
          <p:cNvGrpSpPr/>
          <p:nvPr/>
        </p:nvGrpSpPr>
        <p:grpSpPr>
          <a:xfrm>
            <a:off x="7930352" y="1610359"/>
            <a:ext cx="954067" cy="442597"/>
            <a:chOff x="6804145" y="1051540"/>
            <a:chExt cx="1208202" cy="364683"/>
          </a:xfrm>
          <a:solidFill>
            <a:srgbClr val="002060">
              <a:alpha val="20000"/>
            </a:srgbClr>
          </a:solidFill>
        </p:grpSpPr>
        <p:sp>
          <p:nvSpPr>
            <p:cNvPr id="44" name="角丸四角形 27">
              <a:extLst>
                <a:ext uri="{FF2B5EF4-FFF2-40B4-BE49-F238E27FC236}">
                  <a16:creationId xmlns:a16="http://schemas.microsoft.com/office/drawing/2014/main" id="{9FC52250-63FE-42FF-9EA7-1E8A77EFCE18}"/>
                </a:ext>
              </a:extLst>
            </p:cNvPr>
            <p:cNvSpPr/>
            <p:nvPr/>
          </p:nvSpPr>
          <p:spPr>
            <a:xfrm>
              <a:off x="6875113" y="1051540"/>
              <a:ext cx="1040353" cy="364683"/>
            </a:xfrm>
            <a:prstGeom prst="roundRect">
              <a:avLst/>
            </a:prstGeom>
            <a:grpFill/>
            <a:ln>
              <a:noFill/>
            </a:ln>
            <a:effectLst>
              <a:outerShdw blurRad="50800"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45" name="テキスト ボックス 44">
              <a:extLst>
                <a:ext uri="{FF2B5EF4-FFF2-40B4-BE49-F238E27FC236}">
                  <a16:creationId xmlns:a16="http://schemas.microsoft.com/office/drawing/2014/main" id="{1DD30EE8-67F0-4F28-B2C2-3414934A3E49}"/>
                </a:ext>
              </a:extLst>
            </p:cNvPr>
            <p:cNvSpPr txBox="1"/>
            <p:nvPr/>
          </p:nvSpPr>
          <p:spPr>
            <a:xfrm>
              <a:off x="6804145" y="1055192"/>
              <a:ext cx="1208202" cy="329675"/>
            </a:xfrm>
            <a:prstGeom prst="rect">
              <a:avLst/>
            </a:prstGeom>
            <a:noFill/>
            <a:ln>
              <a:noFill/>
            </a:ln>
          </p:spPr>
          <p:txBody>
            <a:bodyPr wrap="square" rtlCol="0">
              <a:spAutoFit/>
            </a:bodyPr>
            <a:lstStyle/>
            <a:p>
              <a:pPr algn="ctr"/>
              <a:r>
                <a:rPr kumimoji="1" lang="ja-JP" altLang="en-US" sz="2000" b="1" dirty="0">
                  <a:solidFill>
                    <a:srgbClr val="FFFF00"/>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校訓</a:t>
              </a:r>
            </a:p>
          </p:txBody>
        </p:sp>
      </p:grpSp>
      <p:sp>
        <p:nvSpPr>
          <p:cNvPr id="54" name="上矢印 53"/>
          <p:cNvSpPr/>
          <p:nvPr/>
        </p:nvSpPr>
        <p:spPr>
          <a:xfrm>
            <a:off x="8433116" y="4487255"/>
            <a:ext cx="1080120" cy="352178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電気</a:t>
            </a:r>
            <a:endParaRPr lang="en-US" altLang="ja-JP" sz="2400" dirty="0"/>
          </a:p>
          <a:p>
            <a:pPr algn="ctr"/>
            <a:endParaRPr kumimoji="1" lang="en-US" altLang="ja-JP" sz="3200" dirty="0"/>
          </a:p>
          <a:p>
            <a:pPr algn="ctr"/>
            <a:endParaRPr lang="en-US" altLang="ja-JP" sz="3200" dirty="0"/>
          </a:p>
          <a:p>
            <a:pPr algn="ctr"/>
            <a:endParaRPr kumimoji="1" lang="en-US" altLang="ja-JP" sz="3200" dirty="0"/>
          </a:p>
          <a:p>
            <a:pPr algn="ctr"/>
            <a:endParaRPr lang="en-US" altLang="ja-JP" sz="3200" dirty="0"/>
          </a:p>
          <a:p>
            <a:pPr algn="ctr"/>
            <a:endParaRPr kumimoji="1" lang="en-US" altLang="ja-JP" sz="3200" dirty="0"/>
          </a:p>
        </p:txBody>
      </p:sp>
      <p:sp>
        <p:nvSpPr>
          <p:cNvPr id="55" name="上矢印 54"/>
          <p:cNvSpPr/>
          <p:nvPr/>
        </p:nvSpPr>
        <p:spPr>
          <a:xfrm>
            <a:off x="9973142" y="4493580"/>
            <a:ext cx="965436" cy="3528392"/>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機械</a:t>
            </a:r>
            <a:endParaRPr lang="en-US" altLang="ja-JP" sz="2400" dirty="0"/>
          </a:p>
          <a:p>
            <a:pPr algn="ctr"/>
            <a:endParaRPr lang="en-US" altLang="ja-JP" sz="3200" dirty="0"/>
          </a:p>
          <a:p>
            <a:pPr algn="ctr"/>
            <a:endParaRPr lang="en-US" altLang="ja-JP" sz="3200" dirty="0"/>
          </a:p>
          <a:p>
            <a:pPr algn="ctr"/>
            <a:endParaRPr lang="en-US" altLang="ja-JP" sz="3200" dirty="0"/>
          </a:p>
          <a:p>
            <a:pPr algn="ctr"/>
            <a:endParaRPr lang="en-US" altLang="ja-JP" sz="3200" dirty="0"/>
          </a:p>
          <a:p>
            <a:pPr algn="ctr"/>
            <a:endParaRPr lang="en-US" altLang="ja-JP" sz="3200" dirty="0"/>
          </a:p>
        </p:txBody>
      </p:sp>
      <p:sp>
        <p:nvSpPr>
          <p:cNvPr id="56" name="正方形/長方形 55"/>
          <p:cNvSpPr/>
          <p:nvPr/>
        </p:nvSpPr>
        <p:spPr>
          <a:xfrm>
            <a:off x="7692856" y="5605728"/>
            <a:ext cx="4032448" cy="1587445"/>
          </a:xfrm>
          <a:prstGeom prst="rect">
            <a:avLst/>
          </a:prstGeom>
          <a:solidFill>
            <a:srgbClr val="FFFF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楕円 56"/>
          <p:cNvSpPr/>
          <p:nvPr/>
        </p:nvSpPr>
        <p:spPr>
          <a:xfrm>
            <a:off x="7974678" y="5709108"/>
            <a:ext cx="1692188" cy="598585"/>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知識</a:t>
            </a:r>
          </a:p>
        </p:txBody>
      </p:sp>
      <p:sp>
        <p:nvSpPr>
          <p:cNvPr id="58" name="楕円 57"/>
          <p:cNvSpPr/>
          <p:nvPr/>
        </p:nvSpPr>
        <p:spPr>
          <a:xfrm>
            <a:off x="9893498" y="6384913"/>
            <a:ext cx="1627094" cy="626116"/>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資格</a:t>
            </a:r>
          </a:p>
        </p:txBody>
      </p:sp>
      <p:sp>
        <p:nvSpPr>
          <p:cNvPr id="59" name="楕円 58"/>
          <p:cNvSpPr/>
          <p:nvPr/>
        </p:nvSpPr>
        <p:spPr>
          <a:xfrm>
            <a:off x="7986392" y="6399956"/>
            <a:ext cx="1692188" cy="638278"/>
          </a:xfrm>
          <a:prstGeom prst="ellipse">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応用力</a:t>
            </a:r>
            <a:endParaRPr kumimoji="1" lang="ja-JP" altLang="en-US" dirty="0"/>
          </a:p>
        </p:txBody>
      </p:sp>
      <p:sp>
        <p:nvSpPr>
          <p:cNvPr id="60" name="楕円 59"/>
          <p:cNvSpPr/>
          <p:nvPr/>
        </p:nvSpPr>
        <p:spPr>
          <a:xfrm>
            <a:off x="9853617" y="5709107"/>
            <a:ext cx="1666975" cy="59858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技術</a:t>
            </a:r>
            <a:endParaRPr kumimoji="1" lang="ja-JP" altLang="en-US" dirty="0"/>
          </a:p>
        </p:txBody>
      </p:sp>
      <p:sp>
        <p:nvSpPr>
          <p:cNvPr id="61" name="角丸四角形 60"/>
          <p:cNvSpPr/>
          <p:nvPr/>
        </p:nvSpPr>
        <p:spPr>
          <a:xfrm>
            <a:off x="7798067" y="4035483"/>
            <a:ext cx="3772126" cy="47484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latin typeface="ＤＦ特太ゴシック体" panose="020B0509000000000000" pitchFamily="49" charset="-128"/>
                <a:ea typeface="ＤＦ特太ゴシック体" panose="020B0509000000000000" pitchFamily="49" charset="-128"/>
              </a:rPr>
              <a:t>社会へ</a:t>
            </a:r>
          </a:p>
        </p:txBody>
      </p:sp>
      <p:sp>
        <p:nvSpPr>
          <p:cNvPr id="62" name="角丸四角形 61"/>
          <p:cNvSpPr/>
          <p:nvPr/>
        </p:nvSpPr>
        <p:spPr>
          <a:xfrm>
            <a:off x="7856522" y="7408168"/>
            <a:ext cx="3773903" cy="62395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ＤＦ特太ゴシック体" panose="020B0509000000000000" pitchFamily="49" charset="-128"/>
                <a:ea typeface="ＤＦ特太ゴシック体" panose="020B0509000000000000" pitchFamily="49" charset="-128"/>
              </a:rPr>
              <a:t>大工定時制</a:t>
            </a:r>
          </a:p>
        </p:txBody>
      </p:sp>
    </p:spTree>
    <p:extLst>
      <p:ext uri="{BB962C8B-B14F-4D97-AF65-F5344CB8AC3E}">
        <p14:creationId xmlns:p14="http://schemas.microsoft.com/office/powerpoint/2010/main" val="376469398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1331</TotalTime>
  <Words>512</Words>
  <Application>Microsoft Office PowerPoint</Application>
  <PresentationFormat>A3 297x420 mm</PresentationFormat>
  <Paragraphs>71</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ＤＦ行書体</vt:lpstr>
      <vt:lpstr>ＤＦ特太ゴシック体</vt:lpstr>
      <vt:lpstr>ＤＦ平成明朝体W7</vt:lpstr>
      <vt:lpstr>HGP創英角ｺﾞｼｯｸUB</vt:lpstr>
      <vt:lpstr>HG丸ｺﾞｼｯｸM-PRO</vt:lpstr>
      <vt:lpstr>ＭＳ Ｐゴシック</vt:lpstr>
      <vt:lpstr>ＭＳ ゴシック</vt:lpstr>
      <vt:lpstr>游ゴシック</vt:lpstr>
      <vt:lpstr>Arial</vt:lpstr>
      <vt:lpstr>Calibri</vt:lpstr>
      <vt:lpstr>Office ​​テーマ</vt:lpstr>
      <vt:lpstr>令和７年度 大分県立大分工業高等学校定時制 学校経営ビジョン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平成２９年度 大分県立鶴崎工業高等学校 学校経営ビジョン</dc:title>
  <dc:creator>hara</dc:creator>
  <cp:lastModifiedBy>波多野　恭行</cp:lastModifiedBy>
  <cp:revision>87</cp:revision>
  <cp:lastPrinted>2025-03-24T05:28:26Z</cp:lastPrinted>
  <dcterms:created xsi:type="dcterms:W3CDTF">2017-04-03T14:51:53Z</dcterms:created>
  <dcterms:modified xsi:type="dcterms:W3CDTF">2025-04-01T11:48:56Z</dcterms:modified>
</cp:coreProperties>
</file>